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1" r:id="rId4"/>
    <p:sldId id="272" r:id="rId5"/>
    <p:sldId id="275" r:id="rId6"/>
    <p:sldId id="266" r:id="rId7"/>
    <p:sldId id="262" r:id="rId8"/>
    <p:sldId id="274" r:id="rId9"/>
    <p:sldId id="268" r:id="rId10"/>
    <p:sldId id="273" r:id="rId11"/>
    <p:sldId id="276" r:id="rId12"/>
    <p:sldId id="278" r:id="rId13"/>
    <p:sldId id="263" r:id="rId14"/>
    <p:sldId id="279" r:id="rId15"/>
    <p:sldId id="259" r:id="rId16"/>
    <p:sldId id="277" r:id="rId17"/>
  </p:sldIdLst>
  <p:sldSz cx="9144000" cy="6858000" type="screen4x3"/>
  <p:notesSz cx="6858000" cy="9144000"/>
  <p:custDataLst>
    <p:tags r:id="rId19"/>
  </p:custDataLst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1A407-40A1-448E-9955-E33B443B452B}" type="datetimeFigureOut">
              <a:rPr lang="sl-SI" smtClean="0"/>
              <a:t>10. 05. 2020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8841C-007D-4991-9BAF-8D5D6BE678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741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8841C-007D-4991-9BAF-8D5D6BE67843}" type="slidenum">
              <a:rPr lang="sl-SI" smtClean="0"/>
              <a:t>9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0FB8-9EE4-47B0-86B8-D56454CB0ED3}" type="datetimeFigureOut">
              <a:rPr lang="sl-SI" smtClean="0"/>
              <a:pPr/>
              <a:t>10. 05. 2020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5616-C198-4BFA-B03D-CF115C1ACF2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0FB8-9EE4-47B0-86B8-D56454CB0ED3}" type="datetimeFigureOut">
              <a:rPr lang="sl-SI" smtClean="0"/>
              <a:pPr/>
              <a:t>10. 05. 2020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5616-C198-4BFA-B03D-CF115C1ACF2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0FB8-9EE4-47B0-86B8-D56454CB0ED3}" type="datetimeFigureOut">
              <a:rPr lang="sl-SI" smtClean="0"/>
              <a:pPr/>
              <a:t>10. 05. 2020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5616-C198-4BFA-B03D-CF115C1ACF2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0FB8-9EE4-47B0-86B8-D56454CB0ED3}" type="datetimeFigureOut">
              <a:rPr lang="sl-SI" smtClean="0"/>
              <a:pPr/>
              <a:t>10. 05. 2020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5616-C198-4BFA-B03D-CF115C1ACF2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0FB8-9EE4-47B0-86B8-D56454CB0ED3}" type="datetimeFigureOut">
              <a:rPr lang="sl-SI" smtClean="0"/>
              <a:pPr/>
              <a:t>10. 05. 2020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5616-C198-4BFA-B03D-CF115C1ACF2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0FB8-9EE4-47B0-86B8-D56454CB0ED3}" type="datetimeFigureOut">
              <a:rPr lang="sl-SI" smtClean="0"/>
              <a:pPr/>
              <a:t>10. 05. 2020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5616-C198-4BFA-B03D-CF115C1ACF2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0FB8-9EE4-47B0-86B8-D56454CB0ED3}" type="datetimeFigureOut">
              <a:rPr lang="sl-SI" smtClean="0"/>
              <a:pPr/>
              <a:t>10. 05. 2020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5616-C198-4BFA-B03D-CF115C1ACF2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0FB8-9EE4-47B0-86B8-D56454CB0ED3}" type="datetimeFigureOut">
              <a:rPr lang="sl-SI" smtClean="0"/>
              <a:pPr/>
              <a:t>10. 05. 2020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5616-C198-4BFA-B03D-CF115C1ACF2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0FB8-9EE4-47B0-86B8-D56454CB0ED3}" type="datetimeFigureOut">
              <a:rPr lang="sl-SI" smtClean="0"/>
              <a:pPr/>
              <a:t>10. 05. 2020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5616-C198-4BFA-B03D-CF115C1ACF2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0FB8-9EE4-47B0-86B8-D56454CB0ED3}" type="datetimeFigureOut">
              <a:rPr lang="sl-SI" smtClean="0"/>
              <a:pPr/>
              <a:t>10. 05. 2020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5616-C198-4BFA-B03D-CF115C1ACF2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0FB8-9EE4-47B0-86B8-D56454CB0ED3}" type="datetimeFigureOut">
              <a:rPr lang="sl-SI" smtClean="0"/>
              <a:pPr/>
              <a:t>10. 05. 2020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5616-C198-4BFA-B03D-CF115C1ACF2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A0FB8-9EE4-47B0-86B8-D56454CB0ED3}" type="datetimeFigureOut">
              <a:rPr lang="sl-SI" smtClean="0"/>
              <a:pPr/>
              <a:t>10. 05. 2020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F5616-C198-4BFA-B03D-CF115C1ACF2B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Br-5i-xN89Q" TargetMode="External"/><Relationship Id="rId2" Type="http://schemas.openxmlformats.org/officeDocument/2006/relationships/hyperlink" Target="http://youtu.be/0XViah7DJr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3e_0H9ztaBU" TargetMode="External"/><Relationship Id="rId2" Type="http://schemas.openxmlformats.org/officeDocument/2006/relationships/hyperlink" Target="http://youtu.be/9C-Ma3ebR2s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hyperlink" Target="http://youtu.be/2pbeAV1hRB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zalozbamladika.si/revija_kekec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Josip_Vandot" TargetMode="External"/><Relationship Id="rId2" Type="http://schemas.openxmlformats.org/officeDocument/2006/relationships/hyperlink" Target="http://sl.wikipedia.org/wiki/Mladinski_opus_Josipa_Vandot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re-ljudje.net/novosti/1716/" TargetMode="External"/><Relationship Id="rId4" Type="http://schemas.openxmlformats.org/officeDocument/2006/relationships/hyperlink" Target="http://www.gorenjci.si/osebe/vandot-josip/452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Kekec" TargetMode="Externa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gore-ljudje.net/novosti/1716/" TargetMode="External"/><Relationship Id="rId4" Type="http://schemas.openxmlformats.org/officeDocument/2006/relationships/hyperlink" Target="http://sl.wikipedia.org/wiki/Mladinski_opus_Josipa_Vandot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re-ljudje.net/novosti/95944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1.gif"/><Relationship Id="rId18" Type="http://schemas.openxmlformats.org/officeDocument/2006/relationships/image" Target="../media/image26.gif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" Type="http://schemas.openxmlformats.org/officeDocument/2006/relationships/hyperlink" Target="http://www.eknjigarnaptica.si/Josip_Vandot_Kekec_nad_samotnim_breznom_e-knjiga" TargetMode="Externa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mka.si/kekec-in-pehta-slikopis/PR/1392020" TargetMode="External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3.gif"/><Relationship Id="rId10" Type="http://schemas.openxmlformats.org/officeDocument/2006/relationships/image" Target="../media/image18.jpeg"/><Relationship Id="rId4" Type="http://schemas.openxmlformats.org/officeDocument/2006/relationships/image" Target="../media/image13.jpeg"/><Relationship Id="rId9" Type="http://schemas.openxmlformats.org/officeDocument/2006/relationships/image" Target="../media/image17.gif"/><Relationship Id="rId1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cloverleaf-mall.com/knjige/vandot_kekec_nad_samotnim_breznom.pdf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://youtu.be/ZCquC8HW0E8" TargetMode="External"/><Relationship Id="rId7" Type="http://schemas.openxmlformats.org/officeDocument/2006/relationships/hyperlink" Target="http://www.gore-ljudje.net/novosti/1718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hyperlink" Target="http://youtu.be/IwLSrNu1ppI" TargetMode="External"/><Relationship Id="rId4" Type="http://schemas.openxmlformats.org/officeDocument/2006/relationships/hyperlink" Target="http://youtu.be/8WW5XlXdulg" TargetMode="External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924944"/>
            <a:ext cx="7772400" cy="1224136"/>
          </a:xfrm>
        </p:spPr>
        <p:txBody>
          <a:bodyPr>
            <a:normAutofit/>
          </a:bodyPr>
          <a:lstStyle/>
          <a:p>
            <a:r>
              <a:rPr lang="sl-SI" sz="6600" dirty="0">
                <a:solidFill>
                  <a:srgbClr val="FFFF00"/>
                </a:solidFill>
                <a:latin typeface="GoudyHandtooled BT" panose="04020604050203030203" pitchFamily="82" charset="0"/>
              </a:rPr>
              <a:t>JOSIP VANDOT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345704"/>
          </a:xfrm>
        </p:spPr>
        <p:txBody>
          <a:bodyPr>
            <a:normAutofit/>
          </a:bodyPr>
          <a:lstStyle/>
          <a:p>
            <a:r>
              <a:rPr lang="sl-SI" sz="7200" dirty="0">
                <a:solidFill>
                  <a:schemeClr val="accent6">
                    <a:lumMod val="50000"/>
                  </a:schemeClr>
                </a:solidFill>
                <a:latin typeface="GoudyHandtooled BT" panose="04020604050203030203" pitchFamily="82" charset="0"/>
              </a:rPr>
              <a:t>KEKEC</a:t>
            </a: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Klavdija Štrancar, 2014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chemeClr val="accent5">
                <a:lumMod val="90000"/>
              </a:schemeClr>
            </a:gs>
            <a:gs pos="40333">
              <a:schemeClr val="accent5">
                <a:lumMod val="60000"/>
              </a:schemeClr>
            </a:gs>
            <a:gs pos="83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bg1"/>
                </a:solidFill>
                <a:latin typeface="Candara" panose="020E0502030303020204" pitchFamily="34" charset="0"/>
              </a:rPr>
              <a:t>FILMSKA GLASBA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b="1" dirty="0">
                <a:solidFill>
                  <a:schemeClr val="bg1"/>
                </a:solidFill>
                <a:latin typeface="Candara" panose="020E0502030303020204" pitchFamily="34" charset="0"/>
              </a:rPr>
              <a:t>Ob filmih o Kekcu  nam v ušesih odzvanjajo tudi nepozabne pesmi:</a:t>
            </a:r>
          </a:p>
          <a:p>
            <a:r>
              <a:rPr lang="sl-SI" b="1" dirty="0">
                <a:solidFill>
                  <a:schemeClr val="bg1"/>
                </a:solidFill>
                <a:latin typeface="Candara" panose="020E0502030303020204" pitchFamily="34" charset="0"/>
              </a:rPr>
              <a:t>Dobra volja je najbolja in Mojčina pesem (Marjan Kozina in Fran Milčinski - Ježek) iz prvega Kekca,</a:t>
            </a:r>
          </a:p>
          <a:p>
            <a:r>
              <a:rPr lang="sl-SI" b="1" dirty="0">
                <a:solidFill>
                  <a:schemeClr val="bg1"/>
                </a:solidFill>
                <a:latin typeface="Candara" panose="020E0502030303020204" pitchFamily="34" charset="0"/>
                <a:hlinkClick r:id="rId2"/>
              </a:rPr>
              <a:t>Kekčeva pesem </a:t>
            </a:r>
            <a:r>
              <a:rPr lang="sl-SI" b="1" dirty="0">
                <a:solidFill>
                  <a:schemeClr val="bg1"/>
                </a:solidFill>
                <a:latin typeface="Candara" panose="020E0502030303020204" pitchFamily="34" charset="0"/>
              </a:rPr>
              <a:t>in </a:t>
            </a:r>
            <a:r>
              <a:rPr lang="sl-SI" b="1" u="sng" dirty="0">
                <a:solidFill>
                  <a:schemeClr val="bg1"/>
                </a:solidFill>
                <a:latin typeface="Candara" panose="020E0502030303020204" pitchFamily="34" charset="0"/>
                <a:hlinkClick r:id="rId3"/>
              </a:rPr>
              <a:t>Mojčina pesem</a:t>
            </a:r>
            <a:r>
              <a:rPr lang="sl-SI" b="1" dirty="0">
                <a:solidFill>
                  <a:schemeClr val="bg1"/>
                </a:solidFill>
                <a:latin typeface="Candara" panose="020E0502030303020204" pitchFamily="34" charset="0"/>
              </a:rPr>
              <a:t> (Marjan Vodopivec in Kajetan Kovič)  iz filma Srečno, Kekec.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1196752"/>
            <a:ext cx="23717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16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accent5">
                <a:lumMod val="83000"/>
                <a:lumOff val="17000"/>
              </a:schemeClr>
            </a:gs>
            <a:gs pos="36000">
              <a:schemeClr val="accent5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bg1"/>
                </a:solidFill>
                <a:latin typeface="Candara" panose="020E0502030303020204" pitchFamily="34" charset="0"/>
              </a:rPr>
              <a:t>Fran Milčinski - Ježek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b="1" dirty="0">
                <a:solidFill>
                  <a:schemeClr val="bg1"/>
                </a:solidFill>
                <a:latin typeface="Candara" panose="020E0502030303020204" pitchFamily="34" charset="0"/>
              </a:rPr>
              <a:t>Poznamo ga po </a:t>
            </a:r>
            <a:r>
              <a:rPr lang="sl-SI" b="1" dirty="0">
                <a:solidFill>
                  <a:schemeClr val="bg1"/>
                </a:solidFill>
                <a:latin typeface="Candara" panose="020E0502030303020204" pitchFamily="34" charset="0"/>
                <a:hlinkClick r:id="rId2"/>
              </a:rPr>
              <a:t>Zvezdici Zaspanki,</a:t>
            </a:r>
            <a:endParaRPr lang="sl-SI" b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sl-SI" b="1" dirty="0">
                <a:solidFill>
                  <a:schemeClr val="bg1"/>
                </a:solidFill>
                <a:latin typeface="Candara" panose="020E0502030303020204" pitchFamily="34" charset="0"/>
              </a:rPr>
              <a:t>napisal je scenarij za film Kekec, </a:t>
            </a:r>
          </a:p>
          <a:p>
            <a:r>
              <a:rPr lang="sl-SI" b="1" dirty="0">
                <a:solidFill>
                  <a:schemeClr val="bg1"/>
                </a:solidFill>
                <a:latin typeface="Candara" panose="020E0502030303020204" pitchFamily="34" charset="0"/>
              </a:rPr>
              <a:t>njegovo je besedilo </a:t>
            </a:r>
            <a:r>
              <a:rPr lang="sl-SI" b="1" dirty="0">
                <a:solidFill>
                  <a:schemeClr val="bg1"/>
                </a:solidFill>
                <a:latin typeface="Candara" panose="020E0502030303020204" pitchFamily="34" charset="0"/>
                <a:hlinkClick r:id="rId3"/>
              </a:rPr>
              <a:t>Kekčeve </a:t>
            </a:r>
            <a:r>
              <a:rPr lang="sl-SI" b="1" dirty="0">
                <a:solidFill>
                  <a:schemeClr val="bg1"/>
                </a:solidFill>
                <a:latin typeface="Candara" panose="020E0502030303020204" pitchFamily="34" charset="0"/>
              </a:rPr>
              <a:t>in </a:t>
            </a:r>
            <a:r>
              <a:rPr lang="sl-SI" b="1" dirty="0">
                <a:solidFill>
                  <a:schemeClr val="bg1"/>
                </a:solidFill>
                <a:latin typeface="Candara" panose="020E0502030303020204" pitchFamily="34" charset="0"/>
                <a:hlinkClick r:id="rId4"/>
              </a:rPr>
              <a:t>Mojčine</a:t>
            </a:r>
            <a:r>
              <a:rPr lang="sl-SI" b="1" dirty="0">
                <a:solidFill>
                  <a:schemeClr val="bg1"/>
                </a:solidFill>
                <a:latin typeface="Candara" panose="020E0502030303020204" pitchFamily="34" charset="0"/>
              </a:rPr>
              <a:t> pesmi, </a:t>
            </a:r>
          </a:p>
          <a:p>
            <a:r>
              <a:rPr lang="sl-SI" b="1" dirty="0">
                <a:solidFill>
                  <a:schemeClr val="bg1"/>
                </a:solidFill>
                <a:latin typeface="Candara" panose="020E0502030303020204" pitchFamily="34" charset="0"/>
              </a:rPr>
              <a:t>v filmu Kekec je igral </a:t>
            </a:r>
            <a:r>
              <a:rPr lang="sl-SI" b="1" dirty="0" err="1">
                <a:solidFill>
                  <a:schemeClr val="bg1"/>
                </a:solidFill>
                <a:latin typeface="Candara" panose="020E0502030303020204" pitchFamily="34" charset="0"/>
              </a:rPr>
              <a:t>Kosobrina</a:t>
            </a:r>
            <a:r>
              <a:rPr lang="sl-SI" b="1" dirty="0">
                <a:solidFill>
                  <a:schemeClr val="bg1"/>
                </a:solidFill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5122" name="Picture 2" descr="https://encrypted-tbn1.gstatic.com/images?q=tbn:ANd9GcQRsBh4MRLU3yBM-X3p_LFu93EvxFVZV5UzqKwNu-Rd3XqJaX8jgw">
            <a:hlinkClick r:id="rId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00808"/>
            <a:ext cx="30480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elje.planet-tus.si/media/cache/36b21e441aa15e1c8cfb103cec21043b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811" y="3298371"/>
            <a:ext cx="4464496" cy="29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51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3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accent5">
                <a:lumMod val="5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445529" cy="1143000"/>
          </a:xfrm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  <a:latin typeface="Candara" panose="020E0502030303020204" pitchFamily="34" charset="0"/>
              </a:rPr>
              <a:t>REVIJA KEKEC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525963"/>
          </a:xfrm>
        </p:spPr>
        <p:txBody>
          <a:bodyPr>
            <a:noAutofit/>
          </a:bodyPr>
          <a:lstStyle/>
          <a:p>
            <a:r>
              <a:rPr lang="sl-SI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Literarno revijo </a:t>
            </a:r>
            <a:r>
              <a:rPr lang="sl-SI" sz="3200" b="1" dirty="0">
                <a:solidFill>
                  <a:schemeClr val="bg1"/>
                </a:solidFill>
                <a:latin typeface="Candara" panose="020E0502030303020204" pitchFamily="34" charset="0"/>
                <a:hlinkClick r:id="rId2"/>
              </a:rPr>
              <a:t>KEKEC</a:t>
            </a:r>
            <a:r>
              <a:rPr lang="sl-SI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 izdaja Založba Mladika od leta 1991. </a:t>
            </a:r>
          </a:p>
          <a:p>
            <a:r>
              <a:rPr lang="sl-SI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Je osrednja in edina slovenska literarna revija za bralce srednje stopnje osnovne šole. </a:t>
            </a:r>
          </a:p>
        </p:txBody>
      </p:sp>
      <p:pic>
        <p:nvPicPr>
          <p:cNvPr id="6149" name="Picture 5" descr="http://www.bralnaznacka.si/upload/Naslovnica%201%2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347832"/>
            <a:ext cx="190893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495" y="1347832"/>
            <a:ext cx="1687316" cy="210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366" y="3573016"/>
            <a:ext cx="1706445" cy="226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05" y="4062912"/>
            <a:ext cx="221124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27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8000">
              <a:schemeClr val="accent5">
                <a:lumMod val="75000"/>
              </a:schemeClr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488832" cy="1584176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bg1"/>
                </a:solidFill>
                <a:latin typeface="Candara" panose="020E0502030303020204" pitchFamily="34" charset="0"/>
              </a:rPr>
              <a:t>Več o pisatelju izveš na: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27584" y="2492896"/>
            <a:ext cx="7560840" cy="3805883"/>
          </a:xfrm>
        </p:spPr>
        <p:txBody>
          <a:bodyPr/>
          <a:lstStyle/>
          <a:p>
            <a:r>
              <a:rPr lang="sl-SI" dirty="0">
                <a:latin typeface="Candara" panose="020E0502030303020204" pitchFamily="34" charset="0"/>
                <a:hlinkClick r:id="rId2"/>
              </a:rPr>
              <a:t>Mladinski opus Josipa Vandota</a:t>
            </a:r>
            <a:endParaRPr lang="sl-SI" dirty="0">
              <a:latin typeface="Candara" panose="020E0502030303020204" pitchFamily="34" charset="0"/>
            </a:endParaRPr>
          </a:p>
          <a:p>
            <a:r>
              <a:rPr lang="sl-SI" dirty="0">
                <a:latin typeface="Candara" panose="020E0502030303020204" pitchFamily="34" charset="0"/>
                <a:hlinkClick r:id="rId3"/>
              </a:rPr>
              <a:t>Josip Vandot</a:t>
            </a:r>
            <a:endParaRPr lang="sl-SI" dirty="0">
              <a:latin typeface="Candara" panose="020E0502030303020204" pitchFamily="34" charset="0"/>
            </a:endParaRPr>
          </a:p>
          <a:p>
            <a:r>
              <a:rPr lang="sl-SI" dirty="0">
                <a:latin typeface="Candara" panose="020E0502030303020204" pitchFamily="34" charset="0"/>
                <a:hlinkClick r:id="rId4"/>
              </a:rPr>
              <a:t>Vandot Josip</a:t>
            </a:r>
            <a:endParaRPr lang="sl-SI" dirty="0">
              <a:latin typeface="Candara" panose="020E0502030303020204" pitchFamily="34" charset="0"/>
            </a:endParaRPr>
          </a:p>
          <a:p>
            <a:r>
              <a:rPr lang="sl-SI" dirty="0">
                <a:latin typeface="Candara" panose="020E0502030303020204" pitchFamily="34" charset="0"/>
                <a:hlinkClick r:id="rId5"/>
              </a:rPr>
              <a:t>Josip Vandot</a:t>
            </a:r>
            <a:endParaRPr lang="sl-SI" dirty="0">
              <a:latin typeface="Candara" panose="020E0502030303020204" pitchFamily="34" charset="0"/>
            </a:endParaRPr>
          </a:p>
          <a:p>
            <a:endParaRPr lang="sl-SI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sl-SI" dirty="0">
              <a:latin typeface="Candara" panose="020E0502030303020204" pitchFamily="34" charset="0"/>
            </a:endParaRPr>
          </a:p>
          <a:p>
            <a:endParaRPr lang="sl-SI" dirty="0">
              <a:latin typeface="Candara" panose="020E0502030303020204" pitchFamily="34" charset="0"/>
            </a:endParaRPr>
          </a:p>
          <a:p>
            <a:endParaRPr lang="sl-SI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5">
                <a:lumMod val="50000"/>
              </a:schemeClr>
            </a:gs>
            <a:gs pos="0">
              <a:schemeClr val="accent5">
                <a:lumMod val="75000"/>
              </a:schemeClr>
            </a:gs>
            <a:gs pos="3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POŠTNE ZNAMKE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>
                <a:solidFill>
                  <a:schemeClr val="bg1"/>
                </a:solidFill>
                <a:latin typeface="Candara" panose="020E0502030303020204" pitchFamily="34" charset="0"/>
              </a:rPr>
              <a:t>Leta 2004 je Pošta Slovenije izdala znamke z liki iz pripovedi o Kekcu:</a:t>
            </a:r>
          </a:p>
          <a:p>
            <a:r>
              <a:rPr lang="sl-SI" dirty="0">
                <a:solidFill>
                  <a:schemeClr val="bg1"/>
                </a:solidFill>
                <a:latin typeface="Candara" panose="020E0502030303020204" pitchFamily="34" charset="0"/>
              </a:rPr>
              <a:t>Teta Pehta,</a:t>
            </a:r>
          </a:p>
          <a:p>
            <a:r>
              <a:rPr lang="sl-SI" dirty="0">
                <a:solidFill>
                  <a:schemeClr val="bg1"/>
                </a:solidFill>
                <a:latin typeface="Candara" panose="020E0502030303020204" pitchFamily="34" charset="0"/>
              </a:rPr>
              <a:t>Kosobrin,</a:t>
            </a:r>
          </a:p>
          <a:p>
            <a:r>
              <a:rPr lang="sl-SI" dirty="0">
                <a:solidFill>
                  <a:schemeClr val="bg1"/>
                </a:solidFill>
                <a:latin typeface="Candara" panose="020E0502030303020204" pitchFamily="34" charset="0"/>
              </a:rPr>
              <a:t>Kekec</a:t>
            </a:r>
          </a:p>
        </p:txBody>
      </p:sp>
      <p:sp>
        <p:nvSpPr>
          <p:cNvPr id="5" name="AutoShape 2" descr="https://posta.si/contentimage_12059_28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AutoShape 4" descr="https://posta.si/contentimage_12059_280_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2" name="Ograda vsebine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64" y="3861048"/>
            <a:ext cx="1558445" cy="2171604"/>
          </a:xfr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34818"/>
            <a:ext cx="1368152" cy="1922197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750874"/>
            <a:ext cx="1367937" cy="190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7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49000">
              <a:schemeClr val="accent5">
                <a:lumMod val="60000"/>
                <a:lumOff val="40000"/>
              </a:schemeClr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064896" cy="2088232"/>
          </a:xfrm>
        </p:spPr>
        <p:txBody>
          <a:bodyPr>
            <a:normAutofit fontScale="90000"/>
          </a:bodyPr>
          <a:lstStyle/>
          <a:p>
            <a:pPr algn="l"/>
            <a:r>
              <a:rPr lang="sl-SI" sz="36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Ob rojstnem dnevu Josipa Vandota je Google na svojem iskalniku objavil sliko Kekca.</a:t>
            </a:r>
            <a:br>
              <a:rPr lang="sl-SI" b="1" dirty="0"/>
            </a:br>
            <a:endParaRPr lang="sl-SI" dirty="0"/>
          </a:p>
        </p:txBody>
      </p:sp>
      <p:pic>
        <p:nvPicPr>
          <p:cNvPr id="4" name="Ograda vsebine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2348880"/>
            <a:ext cx="6913344" cy="294833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5">
                <a:lumMod val="50000"/>
              </a:schemeClr>
            </a:gs>
            <a:gs pos="43344">
              <a:schemeClr val="accent5">
                <a:lumMod val="50000"/>
              </a:schemeClr>
            </a:gs>
            <a:gs pos="63000">
              <a:schemeClr val="accent5">
                <a:lumMod val="60000"/>
                <a:lumOff val="40000"/>
              </a:schemeClr>
            </a:gs>
            <a:gs pos="9800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Viri: </a:t>
            </a:r>
          </a:p>
        </p:txBody>
      </p:sp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96752"/>
            <a:ext cx="3374012" cy="3564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dirty="0">
                <a:hlinkClick r:id="rId3"/>
              </a:rPr>
              <a:t>http://sl.wikipedia.org/wiki/Kekec</a:t>
            </a:r>
            <a:endParaRPr lang="sl-SI" dirty="0"/>
          </a:p>
          <a:p>
            <a:r>
              <a:rPr lang="sl-SI" dirty="0">
                <a:hlinkClick r:id="rId4"/>
              </a:rPr>
              <a:t>http://sl.wikipedia.org/wiki/Mladinski_opus_Josipa_Vandota</a:t>
            </a:r>
            <a:endParaRPr lang="sl-SI" dirty="0"/>
          </a:p>
          <a:p>
            <a:r>
              <a:rPr lang="sl-SI" dirty="0">
                <a:hlinkClick r:id="rId5"/>
              </a:rPr>
              <a:t>http://www.gore-ljudje.net/novosti/1716/</a:t>
            </a:r>
            <a:endParaRPr lang="sl-SI" dirty="0"/>
          </a:p>
          <a:p>
            <a:r>
              <a:rPr lang="sl-SI" dirty="0"/>
              <a:t>SLIKOVNO GRADIVO, DOSTOPNO NA SPLETU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Klavdija Štrancar, 2014</a:t>
            </a:r>
          </a:p>
        </p:txBody>
      </p:sp>
    </p:spTree>
    <p:extLst>
      <p:ext uri="{BB962C8B-B14F-4D97-AF65-F5344CB8AC3E}">
        <p14:creationId xmlns:p14="http://schemas.microsoft.com/office/powerpoint/2010/main" val="402529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60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JOSIP VANDOT </a:t>
            </a:r>
            <a:br>
              <a:rPr lang="sl-SI" sz="60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sl-SI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(15.1.1884 – 11.7.1944)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br>
              <a:rPr lang="sl-SI" b="1" dirty="0">
                <a:solidFill>
                  <a:schemeClr val="tx2">
                    <a:lumMod val="50000"/>
                  </a:schemeClr>
                </a:solidFill>
              </a:rPr>
            </a:br>
            <a:endParaRPr lang="sl-SI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4" descr="http://www.gore-ljudje.net/objave/savenc/0409/vandot-k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5733" y="1811542"/>
            <a:ext cx="1714500" cy="2219326"/>
          </a:xfrm>
          <a:prstGeom prst="rect">
            <a:avLst/>
          </a:prstGeom>
          <a:noFill/>
        </p:spPr>
      </p:pic>
      <p:pic>
        <p:nvPicPr>
          <p:cNvPr id="7" name="Picture 2" descr="http://www.gore-ljudje.net/objave/savenc/0409/ognjisce-0407-vandot-keke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9242" y="4153210"/>
            <a:ext cx="1487481" cy="2297333"/>
          </a:xfrm>
          <a:prstGeom prst="rect">
            <a:avLst/>
          </a:prstGeom>
          <a:noFill/>
        </p:spPr>
      </p:pic>
      <p:pic>
        <p:nvPicPr>
          <p:cNvPr id="7170" name="Picture 2" descr="Josip Vand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21988"/>
            <a:ext cx="3312368" cy="466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151" y="3966114"/>
            <a:ext cx="2734057" cy="190526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151" y="1811542"/>
            <a:ext cx="2867425" cy="1905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NA KRATKO O PISATELJU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fontScale="92500"/>
          </a:bodyPr>
          <a:lstStyle/>
          <a:p>
            <a:r>
              <a:rPr lang="sl-SI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Rodil se je V Kranjski Gori kot deseti otrok v železničarski družini.</a:t>
            </a:r>
          </a:p>
          <a:p>
            <a:r>
              <a:rPr lang="sl-SI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Po osnovni šoli je leta 1895 nadaljeval šolanje na gimnaziji v Novem mestu.</a:t>
            </a:r>
          </a:p>
          <a:p>
            <a:r>
              <a:rPr lang="sl-SI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Ker si ni mogel privoščiti želenega študija medicine, se je proti svoji volji zaposlil na železnici. </a:t>
            </a:r>
          </a:p>
          <a:p>
            <a:endParaRPr lang="sl-SI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  <a:p>
            <a:endParaRPr lang="sl-SI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169" y="4077072"/>
            <a:ext cx="3176292" cy="194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90" y="1484784"/>
            <a:ext cx="32385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NA KRATKO O PISATELJU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805563"/>
          </a:xfrm>
        </p:spPr>
        <p:txBody>
          <a:bodyPr>
            <a:normAutofit fontScale="92500" lnSpcReduction="10000"/>
          </a:bodyPr>
          <a:lstStyle/>
          <a:p>
            <a:r>
              <a:rPr lang="sl-SI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Kot železničarski uradnik je živel v raznih krajih na Koroškem, Primorskem, Štajerskem in Hrvaškem.</a:t>
            </a:r>
            <a:r>
              <a:rPr lang="pl-PL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 Po upokojitvi je živel tudi v Ljubljani.</a:t>
            </a:r>
          </a:p>
          <a:p>
            <a:r>
              <a:rPr lang="sl-SI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Ubit je bil kot izgnanec ob nemškem bombardiranju 11. julija 1944. Po vojni so njegove ostanke prepeljali na ljubljanske Žale.</a:t>
            </a:r>
          </a:p>
          <a:p>
            <a:endParaRPr lang="sl-SI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  <a:p>
            <a:endParaRPr lang="sl-SI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06333"/>
            <a:ext cx="4032448" cy="246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75688"/>
            <a:ext cx="4104456" cy="243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53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tx2">
                    <a:lumMod val="50000"/>
                  </a:schemeClr>
                </a:solidFill>
              </a:rPr>
              <a:t>OTROŠKA IN MLADINSKA DELA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fontScale="92500" lnSpcReduction="10000"/>
          </a:bodyPr>
          <a:lstStyle/>
          <a:p>
            <a:r>
              <a:rPr lang="sl-SI" sz="32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Vandot je pisal pesmi in prozo. </a:t>
            </a:r>
          </a:p>
          <a:p>
            <a:r>
              <a:rPr lang="sl-SI" sz="32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Svoje pripovedi je objavljal v otroških listih  Zvonček in Vrtec v letih 1918–1924.</a:t>
            </a:r>
          </a:p>
          <a:p>
            <a:r>
              <a:rPr lang="sl-SI" sz="32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Motive za svoja dela je črpal iz ljudskega izročila in planinskega sveta. </a:t>
            </a:r>
          </a:p>
          <a:p>
            <a:endParaRPr lang="sl-SI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94620"/>
            <a:ext cx="411908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1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KEKEC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268759"/>
            <a:ext cx="8229600" cy="51845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l-SI" b="1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sl-SI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Josip Vandot je postal priljubljen predvsem zaradi zgodb o Kekcu, ki so bile, razen prve knjige </a:t>
            </a:r>
            <a:r>
              <a:rPr lang="sl-SI" b="1" i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Kekec iz naših gora</a:t>
            </a:r>
            <a:r>
              <a:rPr lang="sl-SI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, vse objavljene posmrtno.</a:t>
            </a:r>
          </a:p>
          <a:p>
            <a:r>
              <a:rPr lang="sl-SI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Najprej je nastala povest Kekec na hudi poti, nato Kekec na volčji sledi in Kekec nad samotnim breznom.</a:t>
            </a:r>
          </a:p>
          <a:p>
            <a:r>
              <a:rPr lang="sl-SI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Prva povest je izšla v knjižni obliki 1936.</a:t>
            </a:r>
            <a:r>
              <a:rPr lang="pl-PL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  </a:t>
            </a:r>
          </a:p>
          <a:p>
            <a:r>
              <a:rPr lang="sl-SI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Za otroke je napisal tudi </a:t>
            </a:r>
            <a:r>
              <a:rPr lang="sl-SI" b="1" i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Potovanje naše Jelice </a:t>
            </a:r>
            <a:r>
              <a:rPr lang="sl-SI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in </a:t>
            </a:r>
            <a:r>
              <a:rPr lang="sl-SI" b="1" i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Kocljevo maščevanje</a:t>
            </a:r>
            <a:r>
              <a:rPr lang="sl-SI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.</a:t>
            </a:r>
          </a:p>
          <a:p>
            <a:endParaRPr lang="pl-PL" b="1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1">
              <a:schemeClr val="accent5">
                <a:lumMod val="60000"/>
                <a:lumOff val="40000"/>
              </a:schemeClr>
            </a:gs>
            <a:gs pos="100000">
              <a:srgbClr val="0070C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ekec nad samotnim breznom (e-knjiga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57166"/>
            <a:ext cx="2000264" cy="2000264"/>
          </a:xfrm>
          <a:prstGeom prst="rect">
            <a:avLst/>
          </a:prstGeom>
          <a:noFill/>
        </p:spPr>
      </p:pic>
      <p:pic>
        <p:nvPicPr>
          <p:cNvPr id="15364" name="Picture 4" descr="http://www.gore-ljudje.net/objave/savenc/0409/ognjisce-0407-vandot-knjig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57166"/>
            <a:ext cx="1230714" cy="2071702"/>
          </a:xfrm>
          <a:prstGeom prst="rect">
            <a:avLst/>
          </a:prstGeom>
          <a:noFill/>
        </p:spPr>
      </p:pic>
      <p:pic>
        <p:nvPicPr>
          <p:cNvPr id="4098" name="Picture 2" descr="http://www.eknjigarnaptica.si/image/cache/data/Covers/Kekec_na_volcji_sledi_web-500x5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2500306"/>
            <a:ext cx="1785950" cy="1785950"/>
          </a:xfrm>
          <a:prstGeom prst="rect">
            <a:avLst/>
          </a:prstGeom>
          <a:noFill/>
        </p:spPr>
      </p:pic>
      <p:pic>
        <p:nvPicPr>
          <p:cNvPr id="4103" name="Picture 7" descr="http://www.emka.si/img/product/49t_2012/Res_t_kekec_in_pehta_50b916ae828a1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4643446"/>
            <a:ext cx="1501983" cy="2071702"/>
          </a:xfrm>
          <a:prstGeom prst="rect">
            <a:avLst/>
          </a:prstGeom>
          <a:noFill/>
        </p:spPr>
      </p:pic>
      <p:pic>
        <p:nvPicPr>
          <p:cNvPr id="4105" name="Picture 9" descr="http://www.simos.si/foto/117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2571744"/>
            <a:ext cx="1352550" cy="1847851"/>
          </a:xfrm>
          <a:prstGeom prst="rect">
            <a:avLst/>
          </a:prstGeom>
          <a:noFill/>
        </p:spPr>
      </p:pic>
      <p:pic>
        <p:nvPicPr>
          <p:cNvPr id="4107" name="Picture 11" descr="http://www.simos.si/foto/1172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57818" y="2571744"/>
            <a:ext cx="1428760" cy="1861414"/>
          </a:xfrm>
          <a:prstGeom prst="rect">
            <a:avLst/>
          </a:prstGeom>
          <a:noFill/>
        </p:spPr>
      </p:pic>
      <p:pic>
        <p:nvPicPr>
          <p:cNvPr id="4109" name="Picture 13" descr="https://encrypted-tbn2.gstatic.com/images?q=tbn:ANd9GcQhbXKgyYPyEj-JbI_rFF84paNOAGIvnC27rLW_RZmvAMyB0XoI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00892" y="2571744"/>
            <a:ext cx="1484292" cy="1928826"/>
          </a:xfrm>
          <a:prstGeom prst="rect">
            <a:avLst/>
          </a:prstGeom>
          <a:noFill/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58" y="428605"/>
            <a:ext cx="1376275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2" name="Picture 16" descr="http://www.kam.si/images/stories/blogi/420/knjige%20388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43108" y="2571744"/>
            <a:ext cx="1266400" cy="1857388"/>
          </a:xfrm>
          <a:prstGeom prst="rect">
            <a:avLst/>
          </a:prstGeom>
          <a:noFill/>
        </p:spPr>
      </p:pic>
      <p:pic>
        <p:nvPicPr>
          <p:cNvPr id="4114" name="Picture 18" descr="http://upload.wikimedia.org/wikipedia/sl/8/85/Kekecnavolcjisledi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43768" y="357166"/>
            <a:ext cx="1333500" cy="1905000"/>
          </a:xfrm>
          <a:prstGeom prst="rect">
            <a:avLst/>
          </a:prstGeom>
          <a:noFill/>
        </p:spPr>
      </p:pic>
      <p:pic>
        <p:nvPicPr>
          <p:cNvPr id="4116" name="Picture 20" descr="http://www.doria.si/datoteke/artikli/623/d8ac716b2cc6efa194d6e4db3c68b75e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500694" y="4572008"/>
            <a:ext cx="1382426" cy="2028803"/>
          </a:xfrm>
          <a:prstGeom prst="rect">
            <a:avLst/>
          </a:prstGeom>
          <a:noFill/>
        </p:spPr>
      </p:pic>
      <p:pic>
        <p:nvPicPr>
          <p:cNvPr id="4118" name="Picture 22" descr="http://www.simos.si/foto/2257.gi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85720" y="4643446"/>
            <a:ext cx="1352550" cy="1685926"/>
          </a:xfrm>
          <a:prstGeom prst="rect">
            <a:avLst/>
          </a:prstGeom>
          <a:noFill/>
        </p:spPr>
      </p:pic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928794" y="357166"/>
            <a:ext cx="14059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857357" y="4572008"/>
            <a:ext cx="1433508" cy="200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22" name="Picture 26" descr="http://knjiznica.net/knjiga/foto/35328.gif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571868" y="4572008"/>
            <a:ext cx="1573240" cy="20002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accent5">
                <a:lumMod val="50000"/>
              </a:schemeClr>
            </a:gs>
            <a:gs pos="76000">
              <a:schemeClr val="accent5">
                <a:lumMod val="75000"/>
              </a:schemeClr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l-SI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Knjigo </a:t>
            </a:r>
            <a:r>
              <a:rPr lang="sl-SI" sz="3200" b="1" i="1" dirty="0">
                <a:solidFill>
                  <a:schemeClr val="bg1"/>
                </a:solidFill>
                <a:latin typeface="Candara" panose="020E0502030303020204" pitchFamily="34" charset="0"/>
                <a:hlinkClick r:id="rId2"/>
              </a:rPr>
              <a:t>Kekec nad samotnim breznom </a:t>
            </a:r>
            <a:r>
              <a:rPr lang="sl-SI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si lahko preberemo tudi v elektronski obliki.</a:t>
            </a: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31389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40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5">
                <a:lumMod val="50000"/>
              </a:schemeClr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bg1"/>
                </a:solidFill>
                <a:latin typeface="Candara" pitchFamily="34" charset="0"/>
              </a:rPr>
              <a:t>FILMI O KEKCU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chemeClr val="bg1"/>
                </a:solidFill>
                <a:latin typeface="Candara" pitchFamily="34" charset="0"/>
              </a:rPr>
              <a:t>prvi slovenski mladinski celovečerni film </a:t>
            </a:r>
            <a:r>
              <a:rPr lang="sl-SI" b="1" i="1" dirty="0">
                <a:solidFill>
                  <a:schemeClr val="bg1"/>
                </a:solidFill>
                <a:latin typeface="Candara" pitchFamily="34" charset="0"/>
                <a:hlinkClick r:id="rId3"/>
              </a:rPr>
              <a:t>Kekec</a:t>
            </a:r>
            <a:r>
              <a:rPr lang="sl-SI" b="1" i="1" dirty="0">
                <a:solidFill>
                  <a:schemeClr val="bg1"/>
                </a:solidFill>
                <a:latin typeface="Candara" pitchFamily="34" charset="0"/>
              </a:rPr>
              <a:t> (1951)</a:t>
            </a:r>
            <a:r>
              <a:rPr lang="sl-SI" b="1" dirty="0">
                <a:solidFill>
                  <a:schemeClr val="bg1"/>
                </a:solidFill>
                <a:latin typeface="Candara" pitchFamily="34" charset="0"/>
              </a:rPr>
              <a:t> - najvišje mednarodno priznanje na beneškem festivalu (1952) </a:t>
            </a:r>
          </a:p>
          <a:p>
            <a:r>
              <a:rPr lang="sl-SI" b="1" dirty="0">
                <a:solidFill>
                  <a:schemeClr val="bg1"/>
                </a:solidFill>
                <a:latin typeface="Candara" pitchFamily="34" charset="0"/>
              </a:rPr>
              <a:t>prvi barvni slovenski film </a:t>
            </a:r>
            <a:r>
              <a:rPr lang="sl-SI" b="1" i="1" dirty="0">
                <a:solidFill>
                  <a:schemeClr val="bg1"/>
                </a:solidFill>
                <a:latin typeface="Candara" pitchFamily="34" charset="0"/>
                <a:hlinkClick r:id="rId4"/>
              </a:rPr>
              <a:t>Srečno, Kekec </a:t>
            </a:r>
            <a:r>
              <a:rPr lang="sl-SI" b="1" i="1" dirty="0">
                <a:solidFill>
                  <a:schemeClr val="bg1"/>
                </a:solidFill>
                <a:latin typeface="Candara" pitchFamily="34" charset="0"/>
              </a:rPr>
              <a:t>( 1963) </a:t>
            </a:r>
            <a:endParaRPr lang="sl-SI" b="1" dirty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sl-SI" b="1" i="1" dirty="0">
                <a:solidFill>
                  <a:schemeClr val="bg1"/>
                </a:solidFill>
                <a:latin typeface="Candara" pitchFamily="34" charset="0"/>
                <a:hlinkClick r:id="rId5"/>
              </a:rPr>
              <a:t>Kekčeve ukane </a:t>
            </a:r>
            <a:r>
              <a:rPr lang="sl-SI" b="1" i="1" dirty="0">
                <a:solidFill>
                  <a:schemeClr val="bg1"/>
                </a:solidFill>
                <a:latin typeface="Candara" pitchFamily="34" charset="0"/>
              </a:rPr>
              <a:t>(1968)</a:t>
            </a:r>
          </a:p>
        </p:txBody>
      </p:sp>
      <p:pic>
        <p:nvPicPr>
          <p:cNvPr id="5" name="Picture 2" descr="http://www.sdlsn.hr/_upload/tekstovi/Kekec2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1584176" cy="182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gore-ljudje.net/objave/savenc/0409/vandot-2-film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04248" y="1702123"/>
            <a:ext cx="1956186" cy="156495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22611"/>
            <a:ext cx="190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f2bc79a42d4e1134194e983bf134319e6f264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490</Words>
  <Application>Microsoft Office PowerPoint</Application>
  <PresentationFormat>Diaprojekcija na zaslonu (4:3)</PresentationFormat>
  <Paragraphs>59</Paragraphs>
  <Slides>16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1" baseType="lpstr">
      <vt:lpstr>Arial</vt:lpstr>
      <vt:lpstr>Calibri</vt:lpstr>
      <vt:lpstr>Candara</vt:lpstr>
      <vt:lpstr>GoudyHandtooled BT</vt:lpstr>
      <vt:lpstr>Officeova tema</vt:lpstr>
      <vt:lpstr>JOSIP VANDOT</vt:lpstr>
      <vt:lpstr>JOSIP VANDOT  (15.1.1884 – 11.7.1944)</vt:lpstr>
      <vt:lpstr>NA KRATKO O PISATELJU</vt:lpstr>
      <vt:lpstr>NA KRATKO O PISATELJU</vt:lpstr>
      <vt:lpstr>OTROŠKA IN MLADINSKA DELA</vt:lpstr>
      <vt:lpstr>KEKEC</vt:lpstr>
      <vt:lpstr>PowerPointova predstavitev</vt:lpstr>
      <vt:lpstr>PowerPointova predstavitev</vt:lpstr>
      <vt:lpstr>FILMI O KEKCU</vt:lpstr>
      <vt:lpstr>FILMSKA GLASBA</vt:lpstr>
      <vt:lpstr>Fran Milčinski - Ježek</vt:lpstr>
      <vt:lpstr>REVIJA KEKEC</vt:lpstr>
      <vt:lpstr>Več o pisatelju izveš na:</vt:lpstr>
      <vt:lpstr>POŠTNE ZNAMKE</vt:lpstr>
      <vt:lpstr>Ob rojstnem dnevu Josipa Vandota je Google na svojem iskalniku objavil sliko Kekca. </vt:lpstr>
      <vt:lpstr>Viri: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Klavdija</dc:creator>
  <cp:lastModifiedBy>VESNA PATERNOSTER</cp:lastModifiedBy>
  <cp:revision>36</cp:revision>
  <dcterms:created xsi:type="dcterms:W3CDTF">2014-01-15T06:41:20Z</dcterms:created>
  <dcterms:modified xsi:type="dcterms:W3CDTF">2020-05-10T19:18:56Z</dcterms:modified>
</cp:coreProperties>
</file>