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81" r:id="rId4"/>
    <p:sldId id="268" r:id="rId5"/>
    <p:sldId id="267" r:id="rId6"/>
    <p:sldId id="283" r:id="rId7"/>
    <p:sldId id="284" r:id="rId8"/>
    <p:sldId id="285" r:id="rId9"/>
    <p:sldId id="265" r:id="rId10"/>
    <p:sldId id="270" r:id="rId11"/>
    <p:sldId id="271" r:id="rId12"/>
    <p:sldId id="279" r:id="rId13"/>
    <p:sldId id="286" r:id="rId14"/>
    <p:sldId id="287" r:id="rId15"/>
    <p:sldId id="288" r:id="rId16"/>
    <p:sldId id="289" r:id="rId17"/>
    <p:sldId id="261" r:id="rId1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72" d="100"/>
          <a:sy n="72" d="100"/>
        </p:scale>
        <p:origin x="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FCC75-92F7-44A4-A88D-76C61CBB9B8F}" type="datetimeFigureOut">
              <a:rPr lang="sl-SI" smtClean="0"/>
              <a:t>10. 05. 2020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F3A0B-5123-443C-8192-B2B1A29EDC26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err="1">
                <a:solidFill>
                  <a:srgbClr val="FF0000"/>
                </a:solidFill>
              </a:rPr>
              <a:t>čl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04C859-E24A-433B-98C1-605A9754560A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1378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DFAF-4F47-4780-8388-CB86523660C1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C8C13-F8C8-4833-8FAF-FDE179F66898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I2uo6AFXC9c" TargetMode="Externa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D826B788-E3DC-4FAD-8E95-6BE93B3F9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620688"/>
            <a:ext cx="6858000" cy="925994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sl-SI">
                <a:solidFill>
                  <a:schemeClr val="bg1"/>
                </a:solidFill>
              </a:rPr>
              <a:t>NAVODILO: pri matematiki je navodilo za tvoje delo v več delih. Pri vsakem delu preberi, kaj je tvoja naloga in to upoštevaj </a:t>
            </a:r>
          </a:p>
          <a:p>
            <a:r>
              <a:rPr lang="sl-SI">
                <a:solidFill>
                  <a:schemeClr val="bg1"/>
                </a:solidFill>
              </a:rPr>
              <a:t>(drugače boš imel preveč dela, zvezek pa bo prehitro poln)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DEE335B4-D37E-483C-8BCF-17713D8AB5A8}"/>
              </a:ext>
            </a:extLst>
          </p:cNvPr>
          <p:cNvSpPr/>
          <p:nvPr/>
        </p:nvSpPr>
        <p:spPr>
          <a:xfrm>
            <a:off x="971600" y="3861048"/>
            <a:ext cx="7519737" cy="213039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POMEMBNO NAVODILO</a:t>
            </a:r>
            <a:endParaRPr lang="sl-SI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sl-S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Začenjamo s pisnim deljenjem. Šli bomo po korakih. Če česa ne boš razumel, vprašaj </a:t>
            </a:r>
            <a:r>
              <a:rPr lang="sl-SI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takoj</a:t>
            </a:r>
            <a:r>
              <a:rPr lang="sl-S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sl-S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je zelo pomembna snov v letu.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sl-S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Predlagam, da najprej poslušaš razlago v video konferenci, nato pa opraviš delo. </a:t>
            </a:r>
          </a:p>
        </p:txBody>
      </p:sp>
      <p:pic>
        <p:nvPicPr>
          <p:cNvPr id="1026" name="Picture 2" descr="Matematika">
            <a:extLst>
              <a:ext uri="{FF2B5EF4-FFF2-40B4-BE49-F238E27FC236}">
                <a16:creationId xmlns:a16="http://schemas.microsoft.com/office/drawing/2014/main" id="{D487F92A-3491-4C65-9CAA-83D8A994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10908"/>
            <a:ext cx="2586038" cy="15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73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723813"/>
              </p:ext>
            </p:extLst>
          </p:nvPr>
        </p:nvGraphicFramePr>
        <p:xfrm>
          <a:off x="467544" y="1412776"/>
          <a:ext cx="475253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580112" y="5013176"/>
          <a:ext cx="324036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827584" y="404664"/>
            <a:ext cx="2993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RAČUN DELJENJA: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5940152" y="4149080"/>
            <a:ext cx="113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PREIZKUS: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818445"/>
              </p:ext>
            </p:extLst>
          </p:nvPr>
        </p:nvGraphicFramePr>
        <p:xfrm>
          <a:off x="467544" y="1412776"/>
          <a:ext cx="475253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580112" y="5013176"/>
          <a:ext cx="324036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827584" y="404664"/>
            <a:ext cx="2993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RAČUN DELJENJA: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5940152" y="4149080"/>
            <a:ext cx="113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PREIZKUS: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803F4AE-4109-4E9A-A55C-AE0B61A52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201024"/>
              </p:ext>
            </p:extLst>
          </p:nvPr>
        </p:nvGraphicFramePr>
        <p:xfrm>
          <a:off x="467544" y="1412776"/>
          <a:ext cx="475253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78A6236-CE30-46B8-BF56-3C127B96B4E2}"/>
              </a:ext>
            </a:extLst>
          </p:cNvPr>
          <p:cNvGraphicFramePr>
            <a:graphicFrameLocks noGrp="1"/>
          </p:cNvGraphicFramePr>
          <p:nvPr/>
        </p:nvGraphicFramePr>
        <p:xfrm>
          <a:off x="1907704" y="5229200"/>
          <a:ext cx="324036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PoljeZBesedilom 3">
            <a:extLst>
              <a:ext uri="{FF2B5EF4-FFF2-40B4-BE49-F238E27FC236}">
                <a16:creationId xmlns:a16="http://schemas.microsoft.com/office/drawing/2014/main" id="{EC53D946-51B0-4E37-AE7F-BD4553F1214E}"/>
              </a:ext>
            </a:extLst>
          </p:cNvPr>
          <p:cNvSpPr txBox="1"/>
          <p:nvPr/>
        </p:nvSpPr>
        <p:spPr>
          <a:xfrm>
            <a:off x="827584" y="404664"/>
            <a:ext cx="2993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RAČUN DELJENJA: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3EE00BFB-94A8-42A9-9FBA-2F122FD3D236}"/>
              </a:ext>
            </a:extLst>
          </p:cNvPr>
          <p:cNvSpPr txBox="1"/>
          <p:nvPr/>
        </p:nvSpPr>
        <p:spPr>
          <a:xfrm>
            <a:off x="467544" y="5157192"/>
            <a:ext cx="113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PREIZKUS:</a:t>
            </a:r>
          </a:p>
        </p:txBody>
      </p:sp>
    </p:spTree>
    <p:extLst>
      <p:ext uri="{BB962C8B-B14F-4D97-AF65-F5344CB8AC3E}">
        <p14:creationId xmlns:p14="http://schemas.microsoft.com/office/powerpoint/2010/main" val="2574821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4D531A02-2D53-4E17-B64B-483250723FB1}"/>
              </a:ext>
            </a:extLst>
          </p:cNvPr>
          <p:cNvSpPr/>
          <p:nvPr/>
        </p:nvSpPr>
        <p:spPr>
          <a:xfrm>
            <a:off x="323528" y="476672"/>
            <a:ext cx="3312368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l-SI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386 : 6 =</a:t>
            </a:r>
            <a:endParaRPr lang="sl-SI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C97C20C2-A2C4-4B75-A9D4-B09DBF18DA75}"/>
              </a:ext>
            </a:extLst>
          </p:cNvPr>
          <p:cNvSpPr txBox="1"/>
          <p:nvPr/>
        </p:nvSpPr>
        <p:spPr>
          <a:xfrm>
            <a:off x="4788024" y="908720"/>
            <a:ext cx="532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>
                <a:solidFill>
                  <a:schemeClr val="bg1"/>
                </a:solidFill>
              </a:rPr>
              <a:t>Pr:</a:t>
            </a:r>
          </a:p>
          <a:p>
            <a:endParaRPr lang="sl-SI" sz="2400" dirty="0">
              <a:solidFill>
                <a:schemeClr val="bg1"/>
              </a:solidFill>
            </a:endParaRPr>
          </a:p>
          <a:p>
            <a:endParaRPr lang="sl-SI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27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4D531A02-2D53-4E17-B64B-483250723FB1}"/>
              </a:ext>
            </a:extLst>
          </p:cNvPr>
          <p:cNvSpPr/>
          <p:nvPr/>
        </p:nvSpPr>
        <p:spPr>
          <a:xfrm>
            <a:off x="323528" y="476672"/>
            <a:ext cx="3816424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l-SI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574 : 5 =</a:t>
            </a:r>
            <a:endParaRPr lang="sl-SI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C97C20C2-A2C4-4B75-A9D4-B09DBF18DA75}"/>
              </a:ext>
            </a:extLst>
          </p:cNvPr>
          <p:cNvSpPr txBox="1"/>
          <p:nvPr/>
        </p:nvSpPr>
        <p:spPr>
          <a:xfrm>
            <a:off x="4788024" y="908720"/>
            <a:ext cx="532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>
                <a:solidFill>
                  <a:schemeClr val="bg1"/>
                </a:solidFill>
              </a:rPr>
              <a:t>Pr:</a:t>
            </a:r>
          </a:p>
          <a:p>
            <a:endParaRPr lang="sl-SI" sz="2400" dirty="0">
              <a:solidFill>
                <a:schemeClr val="bg1"/>
              </a:solidFill>
            </a:endParaRPr>
          </a:p>
          <a:p>
            <a:endParaRPr lang="sl-SI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61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4D531A02-2D53-4E17-B64B-483250723FB1}"/>
              </a:ext>
            </a:extLst>
          </p:cNvPr>
          <p:cNvSpPr/>
          <p:nvPr/>
        </p:nvSpPr>
        <p:spPr>
          <a:xfrm>
            <a:off x="323528" y="476672"/>
            <a:ext cx="3816424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l-SI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642 : 8 = </a:t>
            </a:r>
            <a:endParaRPr lang="sl-SI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C97C20C2-A2C4-4B75-A9D4-B09DBF18DA75}"/>
              </a:ext>
            </a:extLst>
          </p:cNvPr>
          <p:cNvSpPr txBox="1"/>
          <p:nvPr/>
        </p:nvSpPr>
        <p:spPr>
          <a:xfrm>
            <a:off x="4788024" y="908720"/>
            <a:ext cx="532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>
                <a:solidFill>
                  <a:schemeClr val="bg1"/>
                </a:solidFill>
              </a:rPr>
              <a:t>Pr:</a:t>
            </a:r>
          </a:p>
          <a:p>
            <a:endParaRPr lang="sl-SI" sz="2400" dirty="0">
              <a:solidFill>
                <a:schemeClr val="bg1"/>
              </a:solidFill>
            </a:endParaRPr>
          </a:p>
          <a:p>
            <a:endParaRPr lang="sl-SI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92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4D531A02-2D53-4E17-B64B-483250723FB1}"/>
              </a:ext>
            </a:extLst>
          </p:cNvPr>
          <p:cNvSpPr/>
          <p:nvPr/>
        </p:nvSpPr>
        <p:spPr>
          <a:xfrm>
            <a:off x="323528" y="476672"/>
            <a:ext cx="3168352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l-SI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185 : 7 =</a:t>
            </a:r>
            <a:endParaRPr lang="sl-SI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C97C20C2-A2C4-4B75-A9D4-B09DBF18DA75}"/>
              </a:ext>
            </a:extLst>
          </p:cNvPr>
          <p:cNvSpPr txBox="1"/>
          <p:nvPr/>
        </p:nvSpPr>
        <p:spPr>
          <a:xfrm>
            <a:off x="4788024" y="908720"/>
            <a:ext cx="532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>
                <a:solidFill>
                  <a:schemeClr val="bg1"/>
                </a:solidFill>
              </a:rPr>
              <a:t>Pr:</a:t>
            </a:r>
          </a:p>
          <a:p>
            <a:endParaRPr lang="sl-SI" sz="2400" dirty="0">
              <a:solidFill>
                <a:schemeClr val="bg1"/>
              </a:solidFill>
            </a:endParaRPr>
          </a:p>
          <a:p>
            <a:endParaRPr lang="sl-SI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221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MCj043003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4233863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lak 3"/>
          <p:cNvSpPr/>
          <p:nvPr/>
        </p:nvSpPr>
        <p:spPr>
          <a:xfrm>
            <a:off x="4211960" y="548680"/>
            <a:ext cx="4176464" cy="2376264"/>
          </a:xfrm>
          <a:prstGeom prst="cloudCallout">
            <a:avLst>
              <a:gd name="adj1" fmla="val -87332"/>
              <a:gd name="adj2" fmla="val 4414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000" dirty="0">
                <a:solidFill>
                  <a:srgbClr val="C00000"/>
                </a:solidFill>
              </a:rPr>
              <a:t>VAJA DELA MOJSTRA.</a:t>
            </a:r>
          </a:p>
        </p:txBody>
      </p:sp>
      <p:sp>
        <p:nvSpPr>
          <p:cNvPr id="5" name="Oblak 3">
            <a:extLst>
              <a:ext uri="{FF2B5EF4-FFF2-40B4-BE49-F238E27FC236}">
                <a16:creationId xmlns:a16="http://schemas.microsoft.com/office/drawing/2014/main" id="{35563C3A-2FB8-42AF-9353-A79D804DCD99}"/>
              </a:ext>
            </a:extLst>
          </p:cNvPr>
          <p:cNvSpPr/>
          <p:nvPr/>
        </p:nvSpPr>
        <p:spPr>
          <a:xfrm>
            <a:off x="4967536" y="3284984"/>
            <a:ext cx="4176464" cy="2376264"/>
          </a:xfrm>
          <a:prstGeom prst="cloudCallout">
            <a:avLst>
              <a:gd name="adj1" fmla="val -95736"/>
              <a:gd name="adj2" fmla="val -59244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000" dirty="0" err="1">
                <a:solidFill>
                  <a:srgbClr val="C00000"/>
                </a:solidFill>
              </a:rPr>
              <a:t>Dz</a:t>
            </a:r>
            <a:r>
              <a:rPr lang="sl-SI" sz="3000" dirty="0">
                <a:solidFill>
                  <a:srgbClr val="C00000"/>
                </a:solidFill>
              </a:rPr>
              <a:t>, str. 81, </a:t>
            </a:r>
          </a:p>
          <a:p>
            <a:pPr algn="ctr"/>
            <a:r>
              <a:rPr lang="sl-SI" sz="3000" dirty="0" err="1">
                <a:solidFill>
                  <a:srgbClr val="C00000"/>
                </a:solidFill>
              </a:rPr>
              <a:t>nal</a:t>
            </a:r>
            <a:r>
              <a:rPr lang="sl-SI" sz="3000" dirty="0">
                <a:solidFill>
                  <a:srgbClr val="C00000"/>
                </a:solidFill>
              </a:rPr>
              <a:t>. 1-2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CE5C0A-E368-4BFF-B911-67879A2E1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432" y="1279814"/>
            <a:ext cx="7354187" cy="4049424"/>
          </a:xfrm>
        </p:spPr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  <a:t>4r</a:t>
            </a:r>
            <a:b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</a:br>
            <a:r>
              <a:rPr lang="en-US" sz="3600" dirty="0">
                <a:solidFill>
                  <a:schemeClr val="bg1"/>
                </a:solidFill>
                <a:latin typeface="Kristen ITC" panose="03050502040202030202" pitchFamily="66" charset="0"/>
              </a:rPr>
              <a:t>PISNO DELJENJE</a:t>
            </a:r>
            <a: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  <a:t> </a:t>
            </a:r>
            <a:b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</a:br>
            <a: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  <a:t>z ostankom</a:t>
            </a:r>
            <a:b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</a:br>
            <a:br>
              <a:rPr lang="sl-SI" sz="3600" dirty="0">
                <a:solidFill>
                  <a:schemeClr val="bg1"/>
                </a:solidFill>
                <a:latin typeface="Kristen ITC" panose="03050502040202030202" pitchFamily="66" charset="0"/>
              </a:rPr>
            </a:br>
            <a:endParaRPr lang="en-US" sz="2400" dirty="0">
              <a:solidFill>
                <a:schemeClr val="bg1"/>
              </a:solidFill>
              <a:latin typeface="Kristen ITC" panose="03050502040202030202" pitchFamily="66" charset="0"/>
            </a:endParaRP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8369C87C-3EAF-43AA-A68C-2A06AB494D09}"/>
              </a:ext>
            </a:extLst>
          </p:cNvPr>
          <p:cNvSpPr txBox="1"/>
          <p:nvPr/>
        </p:nvSpPr>
        <p:spPr>
          <a:xfrm>
            <a:off x="5922090" y="1718047"/>
            <a:ext cx="2756117" cy="348925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750"/>
              </a:spcBef>
            </a:pPr>
            <a:endParaRPr lang="sl-SI" sz="21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24F04A4E-2063-4A46-9880-434ABEB926AF}"/>
              </a:ext>
            </a:extLst>
          </p:cNvPr>
          <p:cNvSpPr/>
          <p:nvPr/>
        </p:nvSpPr>
        <p:spPr>
          <a:xfrm>
            <a:off x="2507685" y="2991403"/>
            <a:ext cx="38397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1400" dirty="0">
                <a:hlinkClick r:id="rId2"/>
              </a:rPr>
              <a:t>https://www.youtube.com/watch?v=I2uo6AFXC9c</a:t>
            </a:r>
            <a:endParaRPr lang="sl-SI" sz="1350" dirty="0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CB723108-29DA-4FA6-97DC-7C968D485B4D}"/>
              </a:ext>
            </a:extLst>
          </p:cNvPr>
          <p:cNvSpPr txBox="1"/>
          <p:nvPr/>
        </p:nvSpPr>
        <p:spPr>
          <a:xfrm>
            <a:off x="1995714" y="2014938"/>
            <a:ext cx="467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rgbClr val="002060"/>
                </a:solidFill>
              </a:rPr>
              <a:t>Razlago si lahko še enkrat pogledaš na posnetku</a:t>
            </a:r>
          </a:p>
        </p:txBody>
      </p:sp>
      <p:sp>
        <p:nvSpPr>
          <p:cNvPr id="5" name="Oblak 4">
            <a:extLst>
              <a:ext uri="{FF2B5EF4-FFF2-40B4-BE49-F238E27FC236}">
                <a16:creationId xmlns:a16="http://schemas.microsoft.com/office/drawing/2014/main" id="{E44104A3-F162-467C-8849-5CD330866FDE}"/>
              </a:ext>
            </a:extLst>
          </p:cNvPr>
          <p:cNvSpPr/>
          <p:nvPr/>
        </p:nvSpPr>
        <p:spPr>
          <a:xfrm>
            <a:off x="287594" y="1240708"/>
            <a:ext cx="8568813" cy="29054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pic>
        <p:nvPicPr>
          <p:cNvPr id="1028" name="Picture 4" descr="Facebook Smiley Faces | Symbols &amp; Emoticons">
            <a:extLst>
              <a:ext uri="{FF2B5EF4-FFF2-40B4-BE49-F238E27FC236}">
                <a16:creationId xmlns:a16="http://schemas.microsoft.com/office/drawing/2014/main" id="{29A0B93B-1E73-4F7C-AD5E-0B4080EB4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1200" l="3400" r="96600">
                        <a14:foregroundMark x1="9000" y1="67600" x2="14000" y2="80000"/>
                        <a14:foregroundMark x1="5000" y1="73000" x2="3400" y2="70000"/>
                        <a14:foregroundMark x1="36000" y1="47000" x2="28200" y2="12400"/>
                        <a14:foregroundMark x1="93200" y1="46000" x2="93200" y2="66800"/>
                        <a14:foregroundMark x1="96600" y1="62400" x2="96200" y2="47800"/>
                        <a14:foregroundMark x1="65200" y1="89000" x2="56400" y2="91200"/>
                        <a14:foregroundMark x1="42200" y1="36800" x2="40400" y2="26600"/>
                        <a14:foregroundMark x1="75800" y1="35800" x2="68000" y2="36800"/>
                        <a14:foregroundMark x1="71800" y1="58400" x2="52400" y2="62800"/>
                        <a14:foregroundMark x1="52400" y1="62800" x2="65800" y2="50800"/>
                        <a14:foregroundMark x1="61200" y1="51800" x2="47200" y2="55200"/>
                        <a14:foregroundMark x1="44800" y1="10600" x2="35600" y2="1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221087"/>
            <a:ext cx="2530609" cy="253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65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644382"/>
              </p:ext>
            </p:extLst>
          </p:nvPr>
        </p:nvGraphicFramePr>
        <p:xfrm>
          <a:off x="755576" y="836712"/>
          <a:ext cx="609599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3000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000" dirty="0">
                          <a:solidFill>
                            <a:schemeClr val="bg2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3000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3000" dirty="0">
                          <a:solidFill>
                            <a:schemeClr val="bg2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PoljeZBesedilom 2"/>
          <p:cNvSpPr txBox="1"/>
          <p:nvPr/>
        </p:nvSpPr>
        <p:spPr>
          <a:xfrm>
            <a:off x="971600" y="141277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5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907704" y="141277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2699792" y="141277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3563888" y="141277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4427984" y="141277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=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5292080" y="1340768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1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156176" y="1340768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683568" y="4437112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KER JE: 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1979712" y="494116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>
                <a:solidFill>
                  <a:schemeClr val="bg1"/>
                </a:solidFill>
              </a:rPr>
              <a:t>13  ∙  4 </a:t>
            </a:r>
          </a:p>
        </p:txBody>
      </p:sp>
      <p:cxnSp>
        <p:nvCxnSpPr>
          <p:cNvPr id="13" name="Raven konektor 12"/>
          <p:cNvCxnSpPr/>
          <p:nvPr/>
        </p:nvCxnSpPr>
        <p:spPr>
          <a:xfrm>
            <a:off x="1979712" y="5733256"/>
            <a:ext cx="18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PoljeZBesedilom 13"/>
          <p:cNvSpPr txBox="1"/>
          <p:nvPr/>
        </p:nvSpPr>
        <p:spPr>
          <a:xfrm>
            <a:off x="2987824" y="56612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5" name="PoljeZBesedilom 14"/>
          <p:cNvSpPr txBox="1"/>
          <p:nvPr/>
        </p:nvSpPr>
        <p:spPr>
          <a:xfrm>
            <a:off x="2555776" y="56612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827584" y="191683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-4</a:t>
            </a:r>
          </a:p>
        </p:txBody>
      </p:sp>
      <p:sp>
        <p:nvSpPr>
          <p:cNvPr id="17" name="PoljeZBesedilom 16"/>
          <p:cNvSpPr txBox="1"/>
          <p:nvPr/>
        </p:nvSpPr>
        <p:spPr>
          <a:xfrm>
            <a:off x="899592" y="249289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1</a:t>
            </a:r>
          </a:p>
        </p:txBody>
      </p:sp>
      <p:sp>
        <p:nvSpPr>
          <p:cNvPr id="18" name="PoljeZBesedilom 17"/>
          <p:cNvSpPr txBox="1"/>
          <p:nvPr/>
        </p:nvSpPr>
        <p:spPr>
          <a:xfrm>
            <a:off x="1902434" y="1423809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  <p:cxnSp>
        <p:nvCxnSpPr>
          <p:cNvPr id="20" name="Raven konektor 19"/>
          <p:cNvCxnSpPr/>
          <p:nvPr/>
        </p:nvCxnSpPr>
        <p:spPr>
          <a:xfrm>
            <a:off x="755576" y="2492896"/>
            <a:ext cx="8640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oljeZBesedilom 20"/>
          <p:cNvSpPr txBox="1"/>
          <p:nvPr/>
        </p:nvSpPr>
        <p:spPr>
          <a:xfrm>
            <a:off x="827584" y="3068960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-1         2</a:t>
            </a:r>
          </a:p>
        </p:txBody>
      </p:sp>
      <p:cxnSp>
        <p:nvCxnSpPr>
          <p:cNvPr id="23" name="Raven konektor 22"/>
          <p:cNvCxnSpPr/>
          <p:nvPr/>
        </p:nvCxnSpPr>
        <p:spPr>
          <a:xfrm>
            <a:off x="539552" y="3645024"/>
            <a:ext cx="23042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oljeZBesedilom 23"/>
          <p:cNvSpPr txBox="1"/>
          <p:nvPr/>
        </p:nvSpPr>
        <p:spPr>
          <a:xfrm>
            <a:off x="1835696" y="3645024"/>
            <a:ext cx="2304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2 ost.</a:t>
            </a:r>
          </a:p>
        </p:txBody>
      </p:sp>
      <p:sp>
        <p:nvSpPr>
          <p:cNvPr id="26" name="PoljeZBesedilom 25"/>
          <p:cNvSpPr txBox="1"/>
          <p:nvPr/>
        </p:nvSpPr>
        <p:spPr>
          <a:xfrm>
            <a:off x="899592" y="3645024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0</a:t>
            </a:r>
          </a:p>
        </p:txBody>
      </p:sp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F394CFC6-3C41-4FBA-861D-35E80CCD02B1}"/>
              </a:ext>
            </a:extLst>
          </p:cNvPr>
          <p:cNvSpPr txBox="1"/>
          <p:nvPr/>
        </p:nvSpPr>
        <p:spPr>
          <a:xfrm>
            <a:off x="4644008" y="5310784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>
                <a:solidFill>
                  <a:sysClr val="windowText" lastClr="000000"/>
                </a:solidFill>
              </a:rPr>
              <a:t>52 + 2 = 54</a:t>
            </a: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629D0189-18FB-41A3-A5E2-66ACF3E9FDDD}"/>
              </a:ext>
            </a:extLst>
          </p:cNvPr>
          <p:cNvSpPr txBox="1"/>
          <p:nvPr/>
        </p:nvSpPr>
        <p:spPr>
          <a:xfrm>
            <a:off x="971600" y="332656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Daljši način: </a:t>
            </a:r>
          </a:p>
        </p:txBody>
      </p:sp>
      <p:sp>
        <p:nvSpPr>
          <p:cNvPr id="22" name="Zvezda: 32 krakov 21">
            <a:extLst>
              <a:ext uri="{FF2B5EF4-FFF2-40B4-BE49-F238E27FC236}">
                <a16:creationId xmlns:a16="http://schemas.microsoft.com/office/drawing/2014/main" id="{F5D730A6-8EDA-47E1-91A7-06FAE1A195ED}"/>
              </a:ext>
            </a:extLst>
          </p:cNvPr>
          <p:cNvSpPr/>
          <p:nvPr/>
        </p:nvSpPr>
        <p:spPr>
          <a:xfrm>
            <a:off x="3698668" y="4450006"/>
            <a:ext cx="2088232" cy="862558"/>
          </a:xfrm>
          <a:prstGeom prst="star3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Dva računa!!!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-2.77778E-7 0.157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7" grpId="1"/>
      <p:bldP spid="18" grpId="0"/>
      <p:bldP spid="18" grpId="1"/>
      <p:bldP spid="21" grpId="0"/>
      <p:bldP spid="24" grpId="0"/>
      <p:bldP spid="26" grpId="0"/>
      <p:bldP spid="12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220"/>
          <p:cNvGrpSpPr/>
          <p:nvPr/>
        </p:nvGrpSpPr>
        <p:grpSpPr>
          <a:xfrm>
            <a:off x="179512" y="188640"/>
            <a:ext cx="5616624" cy="576064"/>
            <a:chOff x="251520" y="332656"/>
            <a:chExt cx="5760640" cy="720080"/>
          </a:xfrm>
        </p:grpSpPr>
        <p:grpSp>
          <p:nvGrpSpPr>
            <p:cNvPr id="3" name="Skupina 165"/>
            <p:cNvGrpSpPr/>
            <p:nvPr/>
          </p:nvGrpSpPr>
          <p:grpSpPr>
            <a:xfrm>
              <a:off x="251520" y="332656"/>
              <a:ext cx="576064" cy="720080"/>
              <a:chOff x="683568" y="1052735"/>
              <a:chExt cx="762000" cy="904875"/>
            </a:xfrm>
          </p:grpSpPr>
          <p:pic>
            <p:nvPicPr>
              <p:cNvPr id="2209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10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" name="Skupina 193"/>
            <p:cNvGrpSpPr/>
            <p:nvPr/>
          </p:nvGrpSpPr>
          <p:grpSpPr>
            <a:xfrm>
              <a:off x="827584" y="332656"/>
              <a:ext cx="576064" cy="720080"/>
              <a:chOff x="683568" y="1052735"/>
              <a:chExt cx="762000" cy="904875"/>
            </a:xfrm>
          </p:grpSpPr>
          <p:pic>
            <p:nvPicPr>
              <p:cNvPr id="195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6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5" name="Skupina 196"/>
            <p:cNvGrpSpPr/>
            <p:nvPr/>
          </p:nvGrpSpPr>
          <p:grpSpPr>
            <a:xfrm>
              <a:off x="1403648" y="332656"/>
              <a:ext cx="576064" cy="720080"/>
              <a:chOff x="683568" y="1052735"/>
              <a:chExt cx="762000" cy="904875"/>
            </a:xfrm>
          </p:grpSpPr>
          <p:pic>
            <p:nvPicPr>
              <p:cNvPr id="198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9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6" name="Skupina 199"/>
            <p:cNvGrpSpPr/>
            <p:nvPr/>
          </p:nvGrpSpPr>
          <p:grpSpPr>
            <a:xfrm>
              <a:off x="1979712" y="332656"/>
              <a:ext cx="576064" cy="720080"/>
              <a:chOff x="683568" y="1052735"/>
              <a:chExt cx="762000" cy="904875"/>
            </a:xfrm>
          </p:grpSpPr>
          <p:pic>
            <p:nvPicPr>
              <p:cNvPr id="201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2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7" name="Skupina 202"/>
            <p:cNvGrpSpPr/>
            <p:nvPr/>
          </p:nvGrpSpPr>
          <p:grpSpPr>
            <a:xfrm>
              <a:off x="2555776" y="332656"/>
              <a:ext cx="576064" cy="720080"/>
              <a:chOff x="683568" y="1052735"/>
              <a:chExt cx="762000" cy="904875"/>
            </a:xfrm>
          </p:grpSpPr>
          <p:pic>
            <p:nvPicPr>
              <p:cNvPr id="204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5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8" name="Skupina 205"/>
            <p:cNvGrpSpPr/>
            <p:nvPr/>
          </p:nvGrpSpPr>
          <p:grpSpPr>
            <a:xfrm>
              <a:off x="3131840" y="332656"/>
              <a:ext cx="576064" cy="720080"/>
              <a:chOff x="683568" y="1052735"/>
              <a:chExt cx="762000" cy="904875"/>
            </a:xfrm>
          </p:grpSpPr>
          <p:pic>
            <p:nvPicPr>
              <p:cNvPr id="207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8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9" name="Skupina 208"/>
            <p:cNvGrpSpPr/>
            <p:nvPr/>
          </p:nvGrpSpPr>
          <p:grpSpPr>
            <a:xfrm>
              <a:off x="3707904" y="332656"/>
              <a:ext cx="576064" cy="720080"/>
              <a:chOff x="683568" y="1052735"/>
              <a:chExt cx="762000" cy="904875"/>
            </a:xfrm>
          </p:grpSpPr>
          <p:pic>
            <p:nvPicPr>
              <p:cNvPr id="210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11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10" name="Skupina 211"/>
            <p:cNvGrpSpPr/>
            <p:nvPr/>
          </p:nvGrpSpPr>
          <p:grpSpPr>
            <a:xfrm>
              <a:off x="4283968" y="332656"/>
              <a:ext cx="576064" cy="720080"/>
              <a:chOff x="683568" y="1052735"/>
              <a:chExt cx="762000" cy="904875"/>
            </a:xfrm>
          </p:grpSpPr>
          <p:pic>
            <p:nvPicPr>
              <p:cNvPr id="213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14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11" name="Skupina 214"/>
            <p:cNvGrpSpPr/>
            <p:nvPr/>
          </p:nvGrpSpPr>
          <p:grpSpPr>
            <a:xfrm>
              <a:off x="4860032" y="332656"/>
              <a:ext cx="576064" cy="720080"/>
              <a:chOff x="683568" y="1052735"/>
              <a:chExt cx="762000" cy="904875"/>
            </a:xfrm>
          </p:grpSpPr>
          <p:pic>
            <p:nvPicPr>
              <p:cNvPr id="216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17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12" name="Skupina 217"/>
            <p:cNvGrpSpPr/>
            <p:nvPr/>
          </p:nvGrpSpPr>
          <p:grpSpPr>
            <a:xfrm>
              <a:off x="5436096" y="332656"/>
              <a:ext cx="576064" cy="720080"/>
              <a:chOff x="683568" y="1052735"/>
              <a:chExt cx="762000" cy="904875"/>
            </a:xfrm>
          </p:grpSpPr>
          <p:pic>
            <p:nvPicPr>
              <p:cNvPr id="219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0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</p:grpSp>
      <p:grpSp>
        <p:nvGrpSpPr>
          <p:cNvPr id="13" name="Skupina 165"/>
          <p:cNvGrpSpPr/>
          <p:nvPr/>
        </p:nvGrpSpPr>
        <p:grpSpPr>
          <a:xfrm>
            <a:off x="6516216" y="2780928"/>
            <a:ext cx="504056" cy="576064"/>
            <a:chOff x="683568" y="1052735"/>
            <a:chExt cx="762000" cy="904875"/>
          </a:xfrm>
        </p:grpSpPr>
        <p:pic>
          <p:nvPicPr>
            <p:cNvPr id="378" name="Picture 161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683568" y="1052735"/>
              <a:ext cx="762000" cy="904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9" name="Oval 162"/>
            <p:cNvSpPr>
              <a:spLocks noChangeArrowheads="1"/>
            </p:cNvSpPr>
            <p:nvPr/>
          </p:nvSpPr>
          <p:spPr bwMode="auto">
            <a:xfrm>
              <a:off x="1043608" y="1268760"/>
              <a:ext cx="90488" cy="92075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</p:grpSp>
      <p:grpSp>
        <p:nvGrpSpPr>
          <p:cNvPr id="14" name="Skupina 165"/>
          <p:cNvGrpSpPr/>
          <p:nvPr/>
        </p:nvGrpSpPr>
        <p:grpSpPr>
          <a:xfrm>
            <a:off x="5940152" y="2780928"/>
            <a:ext cx="504056" cy="576064"/>
            <a:chOff x="683568" y="1052735"/>
            <a:chExt cx="762000" cy="904875"/>
          </a:xfrm>
        </p:grpSpPr>
        <p:pic>
          <p:nvPicPr>
            <p:cNvPr id="381" name="Picture 161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683568" y="1052735"/>
              <a:ext cx="762000" cy="904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2" name="Oval 162"/>
            <p:cNvSpPr>
              <a:spLocks noChangeArrowheads="1"/>
            </p:cNvSpPr>
            <p:nvPr/>
          </p:nvSpPr>
          <p:spPr bwMode="auto">
            <a:xfrm>
              <a:off x="1043608" y="1268760"/>
              <a:ext cx="90488" cy="92075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</p:grpSp>
      <p:grpSp>
        <p:nvGrpSpPr>
          <p:cNvPr id="15" name="Skupina 383"/>
          <p:cNvGrpSpPr/>
          <p:nvPr/>
        </p:nvGrpSpPr>
        <p:grpSpPr>
          <a:xfrm>
            <a:off x="251520" y="836712"/>
            <a:ext cx="5616624" cy="576064"/>
            <a:chOff x="251520" y="332656"/>
            <a:chExt cx="5760640" cy="720080"/>
          </a:xfrm>
        </p:grpSpPr>
        <p:grpSp>
          <p:nvGrpSpPr>
            <p:cNvPr id="16" name="Skupina 165"/>
            <p:cNvGrpSpPr/>
            <p:nvPr/>
          </p:nvGrpSpPr>
          <p:grpSpPr>
            <a:xfrm>
              <a:off x="251520" y="332656"/>
              <a:ext cx="576064" cy="720080"/>
              <a:chOff x="683568" y="1052735"/>
              <a:chExt cx="762000" cy="904875"/>
            </a:xfrm>
          </p:grpSpPr>
          <p:pic>
            <p:nvPicPr>
              <p:cNvPr id="413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14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17" name="Skupina 193"/>
            <p:cNvGrpSpPr/>
            <p:nvPr/>
          </p:nvGrpSpPr>
          <p:grpSpPr>
            <a:xfrm>
              <a:off x="827584" y="332656"/>
              <a:ext cx="576064" cy="720080"/>
              <a:chOff x="683568" y="1052735"/>
              <a:chExt cx="762000" cy="904875"/>
            </a:xfrm>
          </p:grpSpPr>
          <p:pic>
            <p:nvPicPr>
              <p:cNvPr id="411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12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18" name="Skupina 196"/>
            <p:cNvGrpSpPr/>
            <p:nvPr/>
          </p:nvGrpSpPr>
          <p:grpSpPr>
            <a:xfrm>
              <a:off x="1403648" y="332656"/>
              <a:ext cx="576064" cy="720080"/>
              <a:chOff x="683568" y="1052735"/>
              <a:chExt cx="762000" cy="904875"/>
            </a:xfrm>
          </p:grpSpPr>
          <p:pic>
            <p:nvPicPr>
              <p:cNvPr id="409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10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19" name="Skupina 199"/>
            <p:cNvGrpSpPr/>
            <p:nvPr/>
          </p:nvGrpSpPr>
          <p:grpSpPr>
            <a:xfrm>
              <a:off x="1979712" y="332656"/>
              <a:ext cx="576064" cy="720080"/>
              <a:chOff x="683568" y="1052735"/>
              <a:chExt cx="762000" cy="904875"/>
            </a:xfrm>
          </p:grpSpPr>
          <p:pic>
            <p:nvPicPr>
              <p:cNvPr id="407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08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0" name="Skupina 202"/>
            <p:cNvGrpSpPr/>
            <p:nvPr/>
          </p:nvGrpSpPr>
          <p:grpSpPr>
            <a:xfrm>
              <a:off x="2555776" y="332656"/>
              <a:ext cx="576064" cy="720080"/>
              <a:chOff x="683568" y="1052735"/>
              <a:chExt cx="762000" cy="904875"/>
            </a:xfrm>
          </p:grpSpPr>
          <p:pic>
            <p:nvPicPr>
              <p:cNvPr id="405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06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1" name="Skupina 205"/>
            <p:cNvGrpSpPr/>
            <p:nvPr/>
          </p:nvGrpSpPr>
          <p:grpSpPr>
            <a:xfrm>
              <a:off x="3131840" y="332656"/>
              <a:ext cx="576064" cy="720080"/>
              <a:chOff x="683568" y="1052735"/>
              <a:chExt cx="762000" cy="904875"/>
            </a:xfrm>
          </p:grpSpPr>
          <p:pic>
            <p:nvPicPr>
              <p:cNvPr id="403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04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2" name="Skupina 208"/>
            <p:cNvGrpSpPr/>
            <p:nvPr/>
          </p:nvGrpSpPr>
          <p:grpSpPr>
            <a:xfrm>
              <a:off x="3707904" y="332656"/>
              <a:ext cx="576064" cy="720080"/>
              <a:chOff x="683568" y="1052735"/>
              <a:chExt cx="762000" cy="904875"/>
            </a:xfrm>
          </p:grpSpPr>
          <p:pic>
            <p:nvPicPr>
              <p:cNvPr id="401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02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3" name="Skupina 211"/>
            <p:cNvGrpSpPr/>
            <p:nvPr/>
          </p:nvGrpSpPr>
          <p:grpSpPr>
            <a:xfrm>
              <a:off x="4283968" y="332656"/>
              <a:ext cx="576064" cy="720080"/>
              <a:chOff x="683568" y="1052735"/>
              <a:chExt cx="762000" cy="904875"/>
            </a:xfrm>
          </p:grpSpPr>
          <p:pic>
            <p:nvPicPr>
              <p:cNvPr id="399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00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4" name="Skupina 214"/>
            <p:cNvGrpSpPr/>
            <p:nvPr/>
          </p:nvGrpSpPr>
          <p:grpSpPr>
            <a:xfrm>
              <a:off x="4860032" y="332656"/>
              <a:ext cx="576064" cy="720080"/>
              <a:chOff x="683568" y="1052735"/>
              <a:chExt cx="762000" cy="904875"/>
            </a:xfrm>
          </p:grpSpPr>
          <p:pic>
            <p:nvPicPr>
              <p:cNvPr id="397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8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5" name="Skupina 217"/>
            <p:cNvGrpSpPr/>
            <p:nvPr/>
          </p:nvGrpSpPr>
          <p:grpSpPr>
            <a:xfrm>
              <a:off x="5436096" y="332656"/>
              <a:ext cx="576064" cy="720080"/>
              <a:chOff x="683568" y="1052735"/>
              <a:chExt cx="762000" cy="904875"/>
            </a:xfrm>
          </p:grpSpPr>
          <p:pic>
            <p:nvPicPr>
              <p:cNvPr id="395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6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</p:grpSp>
      <p:grpSp>
        <p:nvGrpSpPr>
          <p:cNvPr id="26" name="Skupina 414"/>
          <p:cNvGrpSpPr/>
          <p:nvPr/>
        </p:nvGrpSpPr>
        <p:grpSpPr>
          <a:xfrm>
            <a:off x="251520" y="1484784"/>
            <a:ext cx="5616624" cy="576064"/>
            <a:chOff x="251520" y="332656"/>
            <a:chExt cx="5760640" cy="720080"/>
          </a:xfrm>
        </p:grpSpPr>
        <p:grpSp>
          <p:nvGrpSpPr>
            <p:cNvPr id="27" name="Skupina 165"/>
            <p:cNvGrpSpPr/>
            <p:nvPr/>
          </p:nvGrpSpPr>
          <p:grpSpPr>
            <a:xfrm>
              <a:off x="251520" y="332656"/>
              <a:ext cx="576064" cy="720080"/>
              <a:chOff x="683568" y="1052735"/>
              <a:chExt cx="762000" cy="904875"/>
            </a:xfrm>
          </p:grpSpPr>
          <p:pic>
            <p:nvPicPr>
              <p:cNvPr id="444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5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8" name="Skupina 193"/>
            <p:cNvGrpSpPr/>
            <p:nvPr/>
          </p:nvGrpSpPr>
          <p:grpSpPr>
            <a:xfrm>
              <a:off x="827584" y="332656"/>
              <a:ext cx="576064" cy="720080"/>
              <a:chOff x="683568" y="1052735"/>
              <a:chExt cx="762000" cy="904875"/>
            </a:xfrm>
          </p:grpSpPr>
          <p:pic>
            <p:nvPicPr>
              <p:cNvPr id="442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3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29" name="Skupina 196"/>
            <p:cNvGrpSpPr/>
            <p:nvPr/>
          </p:nvGrpSpPr>
          <p:grpSpPr>
            <a:xfrm>
              <a:off x="1403648" y="332656"/>
              <a:ext cx="576064" cy="720080"/>
              <a:chOff x="683568" y="1052735"/>
              <a:chExt cx="762000" cy="904875"/>
            </a:xfrm>
          </p:grpSpPr>
          <p:pic>
            <p:nvPicPr>
              <p:cNvPr id="440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1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30" name="Skupina 199"/>
            <p:cNvGrpSpPr/>
            <p:nvPr/>
          </p:nvGrpSpPr>
          <p:grpSpPr>
            <a:xfrm>
              <a:off x="1979712" y="332656"/>
              <a:ext cx="576064" cy="720080"/>
              <a:chOff x="683568" y="1052735"/>
              <a:chExt cx="762000" cy="904875"/>
            </a:xfrm>
          </p:grpSpPr>
          <p:pic>
            <p:nvPicPr>
              <p:cNvPr id="438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9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31" name="Skupina 202"/>
            <p:cNvGrpSpPr/>
            <p:nvPr/>
          </p:nvGrpSpPr>
          <p:grpSpPr>
            <a:xfrm>
              <a:off x="2555776" y="332656"/>
              <a:ext cx="576064" cy="720080"/>
              <a:chOff x="683568" y="1052735"/>
              <a:chExt cx="762000" cy="904875"/>
            </a:xfrm>
          </p:grpSpPr>
          <p:pic>
            <p:nvPicPr>
              <p:cNvPr id="436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7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48" name="Skupina 205"/>
            <p:cNvGrpSpPr/>
            <p:nvPr/>
          </p:nvGrpSpPr>
          <p:grpSpPr>
            <a:xfrm>
              <a:off x="3131840" y="332656"/>
              <a:ext cx="576064" cy="720080"/>
              <a:chOff x="683568" y="1052735"/>
              <a:chExt cx="762000" cy="904875"/>
            </a:xfrm>
          </p:grpSpPr>
          <p:pic>
            <p:nvPicPr>
              <p:cNvPr id="434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5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49" name="Skupina 208"/>
            <p:cNvGrpSpPr/>
            <p:nvPr/>
          </p:nvGrpSpPr>
          <p:grpSpPr>
            <a:xfrm>
              <a:off x="3707904" y="332656"/>
              <a:ext cx="576064" cy="720080"/>
              <a:chOff x="683568" y="1052735"/>
              <a:chExt cx="762000" cy="904875"/>
            </a:xfrm>
          </p:grpSpPr>
          <p:pic>
            <p:nvPicPr>
              <p:cNvPr id="432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3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50" name="Skupina 211"/>
            <p:cNvGrpSpPr/>
            <p:nvPr/>
          </p:nvGrpSpPr>
          <p:grpSpPr>
            <a:xfrm>
              <a:off x="4283968" y="332656"/>
              <a:ext cx="576064" cy="720080"/>
              <a:chOff x="683568" y="1052735"/>
              <a:chExt cx="762000" cy="904875"/>
            </a:xfrm>
          </p:grpSpPr>
          <p:pic>
            <p:nvPicPr>
              <p:cNvPr id="430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1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51" name="Skupina 214"/>
            <p:cNvGrpSpPr/>
            <p:nvPr/>
          </p:nvGrpSpPr>
          <p:grpSpPr>
            <a:xfrm>
              <a:off x="4860032" y="332656"/>
              <a:ext cx="576064" cy="720080"/>
              <a:chOff x="683568" y="1052735"/>
              <a:chExt cx="762000" cy="904875"/>
            </a:xfrm>
          </p:grpSpPr>
          <p:pic>
            <p:nvPicPr>
              <p:cNvPr id="428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9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52" name="Skupina 217"/>
            <p:cNvGrpSpPr/>
            <p:nvPr/>
          </p:nvGrpSpPr>
          <p:grpSpPr>
            <a:xfrm>
              <a:off x="5436096" y="332656"/>
              <a:ext cx="576064" cy="720080"/>
              <a:chOff x="683568" y="1052735"/>
              <a:chExt cx="762000" cy="904875"/>
            </a:xfrm>
          </p:grpSpPr>
          <p:pic>
            <p:nvPicPr>
              <p:cNvPr id="426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7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</p:grpSp>
      <p:grpSp>
        <p:nvGrpSpPr>
          <p:cNvPr id="453" name="Skupina 445"/>
          <p:cNvGrpSpPr/>
          <p:nvPr/>
        </p:nvGrpSpPr>
        <p:grpSpPr>
          <a:xfrm>
            <a:off x="251520" y="2132856"/>
            <a:ext cx="5616624" cy="576064"/>
            <a:chOff x="251520" y="332656"/>
            <a:chExt cx="5760640" cy="720080"/>
          </a:xfrm>
        </p:grpSpPr>
        <p:grpSp>
          <p:nvGrpSpPr>
            <p:cNvPr id="454" name="Skupina 165"/>
            <p:cNvGrpSpPr/>
            <p:nvPr/>
          </p:nvGrpSpPr>
          <p:grpSpPr>
            <a:xfrm>
              <a:off x="251520" y="332656"/>
              <a:ext cx="576064" cy="720080"/>
              <a:chOff x="683568" y="1052735"/>
              <a:chExt cx="762000" cy="904875"/>
            </a:xfrm>
          </p:grpSpPr>
          <p:pic>
            <p:nvPicPr>
              <p:cNvPr id="475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76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55" name="Skupina 193"/>
            <p:cNvGrpSpPr/>
            <p:nvPr/>
          </p:nvGrpSpPr>
          <p:grpSpPr>
            <a:xfrm>
              <a:off x="827584" y="332656"/>
              <a:ext cx="576064" cy="720080"/>
              <a:chOff x="683568" y="1052735"/>
              <a:chExt cx="762000" cy="904875"/>
            </a:xfrm>
          </p:grpSpPr>
          <p:pic>
            <p:nvPicPr>
              <p:cNvPr id="473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74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56" name="Skupina 196"/>
            <p:cNvGrpSpPr/>
            <p:nvPr/>
          </p:nvGrpSpPr>
          <p:grpSpPr>
            <a:xfrm>
              <a:off x="1403648" y="332656"/>
              <a:ext cx="576064" cy="720080"/>
              <a:chOff x="683568" y="1052735"/>
              <a:chExt cx="762000" cy="904875"/>
            </a:xfrm>
          </p:grpSpPr>
          <p:pic>
            <p:nvPicPr>
              <p:cNvPr id="471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72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77" name="Skupina 199"/>
            <p:cNvGrpSpPr/>
            <p:nvPr/>
          </p:nvGrpSpPr>
          <p:grpSpPr>
            <a:xfrm>
              <a:off x="1979712" y="332656"/>
              <a:ext cx="576064" cy="720080"/>
              <a:chOff x="683568" y="1052735"/>
              <a:chExt cx="762000" cy="904875"/>
            </a:xfrm>
          </p:grpSpPr>
          <p:pic>
            <p:nvPicPr>
              <p:cNvPr id="469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70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78" name="Skupina 202"/>
            <p:cNvGrpSpPr/>
            <p:nvPr/>
          </p:nvGrpSpPr>
          <p:grpSpPr>
            <a:xfrm>
              <a:off x="2555776" y="332656"/>
              <a:ext cx="576064" cy="720080"/>
              <a:chOff x="683568" y="1052735"/>
              <a:chExt cx="762000" cy="904875"/>
            </a:xfrm>
          </p:grpSpPr>
          <p:pic>
            <p:nvPicPr>
              <p:cNvPr id="467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8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79" name="Skupina 205"/>
            <p:cNvGrpSpPr/>
            <p:nvPr/>
          </p:nvGrpSpPr>
          <p:grpSpPr>
            <a:xfrm>
              <a:off x="3131840" y="332656"/>
              <a:ext cx="576064" cy="720080"/>
              <a:chOff x="683568" y="1052735"/>
              <a:chExt cx="762000" cy="904875"/>
            </a:xfrm>
          </p:grpSpPr>
          <p:pic>
            <p:nvPicPr>
              <p:cNvPr id="465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6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80" name="Skupina 208"/>
            <p:cNvGrpSpPr/>
            <p:nvPr/>
          </p:nvGrpSpPr>
          <p:grpSpPr>
            <a:xfrm>
              <a:off x="3707904" y="332656"/>
              <a:ext cx="576064" cy="720080"/>
              <a:chOff x="683568" y="1052735"/>
              <a:chExt cx="762000" cy="904875"/>
            </a:xfrm>
          </p:grpSpPr>
          <p:pic>
            <p:nvPicPr>
              <p:cNvPr id="463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4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81" name="Skupina 211"/>
            <p:cNvGrpSpPr/>
            <p:nvPr/>
          </p:nvGrpSpPr>
          <p:grpSpPr>
            <a:xfrm>
              <a:off x="4283968" y="332656"/>
              <a:ext cx="576064" cy="720080"/>
              <a:chOff x="683568" y="1052735"/>
              <a:chExt cx="762000" cy="904875"/>
            </a:xfrm>
          </p:grpSpPr>
          <p:pic>
            <p:nvPicPr>
              <p:cNvPr id="461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2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82" name="Skupina 214"/>
            <p:cNvGrpSpPr/>
            <p:nvPr/>
          </p:nvGrpSpPr>
          <p:grpSpPr>
            <a:xfrm>
              <a:off x="4860032" y="332656"/>
              <a:ext cx="576064" cy="720080"/>
              <a:chOff x="683568" y="1052735"/>
              <a:chExt cx="762000" cy="904875"/>
            </a:xfrm>
          </p:grpSpPr>
          <p:pic>
            <p:nvPicPr>
              <p:cNvPr id="459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0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83" name="Skupina 217"/>
            <p:cNvGrpSpPr/>
            <p:nvPr/>
          </p:nvGrpSpPr>
          <p:grpSpPr>
            <a:xfrm>
              <a:off x="5436096" y="332656"/>
              <a:ext cx="576064" cy="720080"/>
              <a:chOff x="683568" y="1052735"/>
              <a:chExt cx="762000" cy="904875"/>
            </a:xfrm>
          </p:grpSpPr>
          <p:pic>
            <p:nvPicPr>
              <p:cNvPr id="457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58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</p:grpSp>
      <p:grpSp>
        <p:nvGrpSpPr>
          <p:cNvPr id="484" name="Skupina 476"/>
          <p:cNvGrpSpPr/>
          <p:nvPr/>
        </p:nvGrpSpPr>
        <p:grpSpPr>
          <a:xfrm>
            <a:off x="251520" y="2780928"/>
            <a:ext cx="5616624" cy="576064"/>
            <a:chOff x="251520" y="332656"/>
            <a:chExt cx="5760640" cy="720080"/>
          </a:xfrm>
        </p:grpSpPr>
        <p:grpSp>
          <p:nvGrpSpPr>
            <p:cNvPr id="485" name="Skupina 165"/>
            <p:cNvGrpSpPr/>
            <p:nvPr/>
          </p:nvGrpSpPr>
          <p:grpSpPr>
            <a:xfrm>
              <a:off x="251520" y="332656"/>
              <a:ext cx="576064" cy="720080"/>
              <a:chOff x="683568" y="1052735"/>
              <a:chExt cx="762000" cy="904875"/>
            </a:xfrm>
          </p:grpSpPr>
          <p:pic>
            <p:nvPicPr>
              <p:cNvPr id="506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07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86" name="Skupina 193"/>
            <p:cNvGrpSpPr/>
            <p:nvPr/>
          </p:nvGrpSpPr>
          <p:grpSpPr>
            <a:xfrm>
              <a:off x="827584" y="332656"/>
              <a:ext cx="576064" cy="720080"/>
              <a:chOff x="683568" y="1052735"/>
              <a:chExt cx="762000" cy="904875"/>
            </a:xfrm>
          </p:grpSpPr>
          <p:pic>
            <p:nvPicPr>
              <p:cNvPr id="504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05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487" name="Skupina 196"/>
            <p:cNvGrpSpPr/>
            <p:nvPr/>
          </p:nvGrpSpPr>
          <p:grpSpPr>
            <a:xfrm>
              <a:off x="1403648" y="332656"/>
              <a:ext cx="576064" cy="720080"/>
              <a:chOff x="683568" y="1052735"/>
              <a:chExt cx="762000" cy="904875"/>
            </a:xfrm>
          </p:grpSpPr>
          <p:pic>
            <p:nvPicPr>
              <p:cNvPr id="502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03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509" name="Skupina 199"/>
            <p:cNvGrpSpPr/>
            <p:nvPr/>
          </p:nvGrpSpPr>
          <p:grpSpPr>
            <a:xfrm>
              <a:off x="1979712" y="332656"/>
              <a:ext cx="576064" cy="720080"/>
              <a:chOff x="683568" y="1052735"/>
              <a:chExt cx="762000" cy="904875"/>
            </a:xfrm>
          </p:grpSpPr>
          <p:pic>
            <p:nvPicPr>
              <p:cNvPr id="500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01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510" name="Skupina 202"/>
            <p:cNvGrpSpPr/>
            <p:nvPr/>
          </p:nvGrpSpPr>
          <p:grpSpPr>
            <a:xfrm>
              <a:off x="2555776" y="332656"/>
              <a:ext cx="576064" cy="720080"/>
              <a:chOff x="683568" y="1052735"/>
              <a:chExt cx="762000" cy="904875"/>
            </a:xfrm>
          </p:grpSpPr>
          <p:pic>
            <p:nvPicPr>
              <p:cNvPr id="498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9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511" name="Skupina 205"/>
            <p:cNvGrpSpPr/>
            <p:nvPr/>
          </p:nvGrpSpPr>
          <p:grpSpPr>
            <a:xfrm>
              <a:off x="3131840" y="332656"/>
              <a:ext cx="576064" cy="720080"/>
              <a:chOff x="683568" y="1052735"/>
              <a:chExt cx="762000" cy="904875"/>
            </a:xfrm>
          </p:grpSpPr>
          <p:pic>
            <p:nvPicPr>
              <p:cNvPr id="496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7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352" name="Skupina 208"/>
            <p:cNvGrpSpPr/>
            <p:nvPr/>
          </p:nvGrpSpPr>
          <p:grpSpPr>
            <a:xfrm>
              <a:off x="3707904" y="332656"/>
              <a:ext cx="576064" cy="720080"/>
              <a:chOff x="683568" y="1052735"/>
              <a:chExt cx="762000" cy="904875"/>
            </a:xfrm>
          </p:grpSpPr>
          <p:pic>
            <p:nvPicPr>
              <p:cNvPr id="494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5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353" name="Skupina 211"/>
            <p:cNvGrpSpPr/>
            <p:nvPr/>
          </p:nvGrpSpPr>
          <p:grpSpPr>
            <a:xfrm>
              <a:off x="4283968" y="332656"/>
              <a:ext cx="576064" cy="720080"/>
              <a:chOff x="683568" y="1052735"/>
              <a:chExt cx="762000" cy="904875"/>
            </a:xfrm>
          </p:grpSpPr>
          <p:pic>
            <p:nvPicPr>
              <p:cNvPr id="492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3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354" name="Skupina 214"/>
            <p:cNvGrpSpPr/>
            <p:nvPr/>
          </p:nvGrpSpPr>
          <p:grpSpPr>
            <a:xfrm>
              <a:off x="4860032" y="332656"/>
              <a:ext cx="576064" cy="720080"/>
              <a:chOff x="683568" y="1052735"/>
              <a:chExt cx="762000" cy="904875"/>
            </a:xfrm>
          </p:grpSpPr>
          <p:pic>
            <p:nvPicPr>
              <p:cNvPr id="490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1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  <p:grpSp>
          <p:nvGrpSpPr>
            <p:cNvPr id="355" name="Skupina 217"/>
            <p:cNvGrpSpPr/>
            <p:nvPr/>
          </p:nvGrpSpPr>
          <p:grpSpPr>
            <a:xfrm>
              <a:off x="5436096" y="332656"/>
              <a:ext cx="576064" cy="720080"/>
              <a:chOff x="683568" y="1052735"/>
              <a:chExt cx="762000" cy="904875"/>
            </a:xfrm>
          </p:grpSpPr>
          <p:pic>
            <p:nvPicPr>
              <p:cNvPr id="488" name="Picture 161"/>
              <p:cNvPicPr>
                <a:picLocks noChangeAspect="1" noChangeArrowheads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 bwMode="auto">
              <a:xfrm>
                <a:off x="683568" y="1052735"/>
                <a:ext cx="762000" cy="9048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89" name="Oval 162"/>
              <p:cNvSpPr>
                <a:spLocks noChangeArrowheads="1"/>
              </p:cNvSpPr>
              <p:nvPr/>
            </p:nvSpPr>
            <p:spPr bwMode="auto">
              <a:xfrm>
                <a:off x="1043608" y="1268760"/>
                <a:ext cx="90488" cy="92075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l-SI"/>
              </a:p>
            </p:txBody>
          </p:sp>
        </p:grpSp>
      </p:grpSp>
      <p:graphicFrame>
        <p:nvGraphicFramePr>
          <p:cNvPr id="508" name="Tabela 5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307033"/>
              </p:ext>
            </p:extLst>
          </p:nvPr>
        </p:nvGraphicFramePr>
        <p:xfrm>
          <a:off x="899592" y="4581128"/>
          <a:ext cx="609599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3000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000" dirty="0">
                          <a:solidFill>
                            <a:schemeClr val="bg2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3000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3000" dirty="0">
                          <a:solidFill>
                            <a:schemeClr val="bg2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3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0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0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3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372434"/>
                  </a:ext>
                </a:extLst>
              </a:tr>
            </a:tbl>
          </a:graphicData>
        </a:graphic>
      </p:graphicFrame>
      <p:grpSp>
        <p:nvGrpSpPr>
          <p:cNvPr id="164" name="Skupina 163"/>
          <p:cNvGrpSpPr/>
          <p:nvPr/>
        </p:nvGrpSpPr>
        <p:grpSpPr>
          <a:xfrm>
            <a:off x="7020272" y="260648"/>
            <a:ext cx="1467612" cy="1815084"/>
            <a:chOff x="7020272" y="260648"/>
            <a:chExt cx="1467612" cy="1815084"/>
          </a:xfrm>
        </p:grpSpPr>
        <p:pic>
          <p:nvPicPr>
            <p:cNvPr id="165" name="Picture 164" descr="C:\Users\Janez\AppData\Local\Microsoft\Windows\Temporary Internet Files\Content.IE5\GZSRW3BF\MC900332846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20272" y="260648"/>
              <a:ext cx="1467612" cy="1815084"/>
            </a:xfrm>
            <a:prstGeom prst="rect">
              <a:avLst/>
            </a:prstGeom>
            <a:noFill/>
          </p:spPr>
        </p:pic>
        <p:sp>
          <p:nvSpPr>
            <p:cNvPr id="166" name="PoljeZBesedilom 165"/>
            <p:cNvSpPr txBox="1"/>
            <p:nvPr/>
          </p:nvSpPr>
          <p:spPr>
            <a:xfrm>
              <a:off x="7596336" y="260648"/>
              <a:ext cx="504056" cy="1015663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sl-SI" sz="6000" dirty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?</a:t>
              </a:r>
            </a:p>
          </p:txBody>
        </p:sp>
      </p:grpSp>
      <p:sp>
        <p:nvSpPr>
          <p:cNvPr id="167" name="Puščica dol 166"/>
          <p:cNvSpPr/>
          <p:nvPr/>
        </p:nvSpPr>
        <p:spPr>
          <a:xfrm>
            <a:off x="1187624" y="3501008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9" name="Puščica dol 168"/>
          <p:cNvSpPr/>
          <p:nvPr/>
        </p:nvSpPr>
        <p:spPr>
          <a:xfrm>
            <a:off x="2915816" y="3933056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0" name="Puščica dol 169"/>
          <p:cNvSpPr/>
          <p:nvPr/>
        </p:nvSpPr>
        <p:spPr>
          <a:xfrm>
            <a:off x="3779912" y="3933056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1" name="Puščica dol 170"/>
          <p:cNvSpPr/>
          <p:nvPr/>
        </p:nvSpPr>
        <p:spPr>
          <a:xfrm>
            <a:off x="4644008" y="3933056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2" name="Puščica dol 171"/>
          <p:cNvSpPr/>
          <p:nvPr/>
        </p:nvSpPr>
        <p:spPr>
          <a:xfrm>
            <a:off x="5508104" y="3429000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3" name="PoljeZBesedilom 172"/>
          <p:cNvSpPr txBox="1"/>
          <p:nvPr/>
        </p:nvSpPr>
        <p:spPr>
          <a:xfrm>
            <a:off x="5436096" y="5157192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174" name="PoljeZBesedilom 173"/>
          <p:cNvSpPr txBox="1"/>
          <p:nvPr/>
        </p:nvSpPr>
        <p:spPr>
          <a:xfrm>
            <a:off x="1115616" y="5661248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175" name="PoljeZBesedilom 174"/>
          <p:cNvSpPr txBox="1"/>
          <p:nvPr/>
        </p:nvSpPr>
        <p:spPr>
          <a:xfrm>
            <a:off x="2028057" y="5122449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176" name="PoljeZBesedilom 175"/>
          <p:cNvSpPr txBox="1"/>
          <p:nvPr/>
        </p:nvSpPr>
        <p:spPr>
          <a:xfrm>
            <a:off x="6300192" y="5157192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177" name="Zaobljeni pravokotnik 176"/>
          <p:cNvSpPr/>
          <p:nvPr/>
        </p:nvSpPr>
        <p:spPr>
          <a:xfrm>
            <a:off x="971600" y="5661248"/>
            <a:ext cx="1656184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8" name="Puščica dol 177"/>
          <p:cNvSpPr/>
          <p:nvPr/>
        </p:nvSpPr>
        <p:spPr>
          <a:xfrm>
            <a:off x="2030755" y="4196227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9" name="Puščica dol 178"/>
          <p:cNvSpPr/>
          <p:nvPr/>
        </p:nvSpPr>
        <p:spPr>
          <a:xfrm>
            <a:off x="6372200" y="3573016"/>
            <a:ext cx="360040" cy="108012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0" name="PoljeZBesedilom 179"/>
          <p:cNvSpPr txBox="1"/>
          <p:nvPr/>
        </p:nvSpPr>
        <p:spPr>
          <a:xfrm>
            <a:off x="7308304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KER JE: </a:t>
            </a:r>
          </a:p>
        </p:txBody>
      </p:sp>
      <p:sp>
        <p:nvSpPr>
          <p:cNvPr id="181" name="PoljeZBesedilom 180"/>
          <p:cNvSpPr txBox="1"/>
          <p:nvPr/>
        </p:nvSpPr>
        <p:spPr>
          <a:xfrm>
            <a:off x="7308304" y="4946426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>
                <a:solidFill>
                  <a:schemeClr val="bg1"/>
                </a:solidFill>
              </a:rPr>
              <a:t>13 ∙ 4_ </a:t>
            </a:r>
          </a:p>
        </p:txBody>
      </p:sp>
      <p:sp>
        <p:nvSpPr>
          <p:cNvPr id="182" name="PoljeZBesedilom 181"/>
          <p:cNvSpPr txBox="1"/>
          <p:nvPr/>
        </p:nvSpPr>
        <p:spPr>
          <a:xfrm>
            <a:off x="7306534" y="5317351"/>
            <a:ext cx="1664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        2</a:t>
            </a:r>
          </a:p>
          <a:p>
            <a:r>
              <a:rPr lang="sl-SI" sz="3000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183" name="PoljeZBesedilom 182"/>
          <p:cNvSpPr txBox="1"/>
          <p:nvPr/>
        </p:nvSpPr>
        <p:spPr>
          <a:xfrm>
            <a:off x="7648192" y="5315758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2" name="Puščica: ukrivljeno gor 31">
            <a:extLst>
              <a:ext uri="{FF2B5EF4-FFF2-40B4-BE49-F238E27FC236}">
                <a16:creationId xmlns:a16="http://schemas.microsoft.com/office/drawing/2014/main" id="{03E84518-EED0-401F-AD3D-5B4EEB8792F8}"/>
              </a:ext>
            </a:extLst>
          </p:cNvPr>
          <p:cNvSpPr/>
          <p:nvPr/>
        </p:nvSpPr>
        <p:spPr>
          <a:xfrm flipH="1">
            <a:off x="3740467" y="5699260"/>
            <a:ext cx="2160240" cy="5539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84" name="Puščica: ukrivljeno gor 183">
            <a:extLst>
              <a:ext uri="{FF2B5EF4-FFF2-40B4-BE49-F238E27FC236}">
                <a16:creationId xmlns:a16="http://schemas.microsoft.com/office/drawing/2014/main" id="{ABE5A6B9-239C-4F91-8A4B-50EB80BC7CAD}"/>
              </a:ext>
            </a:extLst>
          </p:cNvPr>
          <p:cNvSpPr/>
          <p:nvPr/>
        </p:nvSpPr>
        <p:spPr>
          <a:xfrm flipH="1">
            <a:off x="1374843" y="5860436"/>
            <a:ext cx="2474579" cy="5539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85" name="Puščica: ukrivljeno gor 184">
            <a:extLst>
              <a:ext uri="{FF2B5EF4-FFF2-40B4-BE49-F238E27FC236}">
                <a16:creationId xmlns:a16="http://schemas.microsoft.com/office/drawing/2014/main" id="{B44CADBA-7319-4621-95B7-84DC67AE5B6B}"/>
              </a:ext>
            </a:extLst>
          </p:cNvPr>
          <p:cNvSpPr/>
          <p:nvPr/>
        </p:nvSpPr>
        <p:spPr>
          <a:xfrm flipH="1">
            <a:off x="3814868" y="6258618"/>
            <a:ext cx="2870465" cy="5539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86" name="Puščica: ukrivljeno gor 185">
            <a:extLst>
              <a:ext uri="{FF2B5EF4-FFF2-40B4-BE49-F238E27FC236}">
                <a16:creationId xmlns:a16="http://schemas.microsoft.com/office/drawing/2014/main" id="{D073544E-1C1F-4131-B446-3867D9CF20D2}"/>
              </a:ext>
            </a:extLst>
          </p:cNvPr>
          <p:cNvSpPr/>
          <p:nvPr/>
        </p:nvSpPr>
        <p:spPr>
          <a:xfrm flipH="1">
            <a:off x="2028056" y="6247437"/>
            <a:ext cx="1967474" cy="5539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grpSp>
        <p:nvGrpSpPr>
          <p:cNvPr id="188" name="Skupina 165">
            <a:extLst>
              <a:ext uri="{FF2B5EF4-FFF2-40B4-BE49-F238E27FC236}">
                <a16:creationId xmlns:a16="http://schemas.microsoft.com/office/drawing/2014/main" id="{10B8F9FF-91CE-49F3-8E29-AD1B25D0D95D}"/>
              </a:ext>
            </a:extLst>
          </p:cNvPr>
          <p:cNvGrpSpPr/>
          <p:nvPr/>
        </p:nvGrpSpPr>
        <p:grpSpPr>
          <a:xfrm>
            <a:off x="7667740" y="2806701"/>
            <a:ext cx="504056" cy="576064"/>
            <a:chOff x="683568" y="1052735"/>
            <a:chExt cx="762000" cy="904875"/>
          </a:xfrm>
        </p:grpSpPr>
        <p:pic>
          <p:nvPicPr>
            <p:cNvPr id="189" name="Picture 161">
              <a:extLst>
                <a:ext uri="{FF2B5EF4-FFF2-40B4-BE49-F238E27FC236}">
                  <a16:creationId xmlns:a16="http://schemas.microsoft.com/office/drawing/2014/main" id="{2553DB66-500E-4279-BE93-592FB9F1C5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683568" y="1052735"/>
              <a:ext cx="762000" cy="904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0" name="Oval 162">
              <a:extLst>
                <a:ext uri="{FF2B5EF4-FFF2-40B4-BE49-F238E27FC236}">
                  <a16:creationId xmlns:a16="http://schemas.microsoft.com/office/drawing/2014/main" id="{9B589B6C-D683-4BF1-8DD2-5076F4490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08" y="1268760"/>
              <a:ext cx="90488" cy="92075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</p:grpSp>
      <p:grpSp>
        <p:nvGrpSpPr>
          <p:cNvPr id="191" name="Skupina 165">
            <a:extLst>
              <a:ext uri="{FF2B5EF4-FFF2-40B4-BE49-F238E27FC236}">
                <a16:creationId xmlns:a16="http://schemas.microsoft.com/office/drawing/2014/main" id="{8C275204-BFA9-416F-90B2-EF87D2309455}"/>
              </a:ext>
            </a:extLst>
          </p:cNvPr>
          <p:cNvGrpSpPr/>
          <p:nvPr/>
        </p:nvGrpSpPr>
        <p:grpSpPr>
          <a:xfrm>
            <a:off x="7092280" y="2780928"/>
            <a:ext cx="504056" cy="576064"/>
            <a:chOff x="683568" y="1052735"/>
            <a:chExt cx="762000" cy="904875"/>
          </a:xfrm>
        </p:grpSpPr>
        <p:pic>
          <p:nvPicPr>
            <p:cNvPr id="192" name="Picture 161">
              <a:extLst>
                <a:ext uri="{FF2B5EF4-FFF2-40B4-BE49-F238E27FC236}">
                  <a16:creationId xmlns:a16="http://schemas.microsoft.com/office/drawing/2014/main" id="{ACF977A3-1EAF-4D70-81EA-A3E0F9AD69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683568" y="1052735"/>
              <a:ext cx="762000" cy="904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3" name="Oval 162">
              <a:extLst>
                <a:ext uri="{FF2B5EF4-FFF2-40B4-BE49-F238E27FC236}">
                  <a16:creationId xmlns:a16="http://schemas.microsoft.com/office/drawing/2014/main" id="{4985571C-5112-4C5D-87B2-4404899A2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08" y="1268760"/>
              <a:ext cx="90488" cy="92075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</p:grpSp>
      <p:sp>
        <p:nvSpPr>
          <p:cNvPr id="194" name="PoljeZBesedilom 193">
            <a:extLst>
              <a:ext uri="{FF2B5EF4-FFF2-40B4-BE49-F238E27FC236}">
                <a16:creationId xmlns:a16="http://schemas.microsoft.com/office/drawing/2014/main" id="{A7C5FB26-F2C2-47AB-904B-2F831F82C003}"/>
              </a:ext>
            </a:extLst>
          </p:cNvPr>
          <p:cNvSpPr txBox="1"/>
          <p:nvPr/>
        </p:nvSpPr>
        <p:spPr>
          <a:xfrm>
            <a:off x="2014030" y="6238017"/>
            <a:ext cx="1239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 ost.</a:t>
            </a:r>
          </a:p>
        </p:txBody>
      </p:sp>
      <p:sp>
        <p:nvSpPr>
          <p:cNvPr id="36" name="PoljeZBesedilom 35">
            <a:extLst>
              <a:ext uri="{FF2B5EF4-FFF2-40B4-BE49-F238E27FC236}">
                <a16:creationId xmlns:a16="http://schemas.microsoft.com/office/drawing/2014/main" id="{BCED2DFA-7BEC-42C8-A921-FCDD7FA336A2}"/>
              </a:ext>
            </a:extLst>
          </p:cNvPr>
          <p:cNvSpPr txBox="1"/>
          <p:nvPr/>
        </p:nvSpPr>
        <p:spPr>
          <a:xfrm>
            <a:off x="8310747" y="6056015"/>
            <a:ext cx="6985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54</a:t>
            </a:r>
          </a:p>
        </p:txBody>
      </p:sp>
      <p:sp>
        <p:nvSpPr>
          <p:cNvPr id="200" name="PoljeZBesedilom 199">
            <a:extLst>
              <a:ext uri="{FF2B5EF4-FFF2-40B4-BE49-F238E27FC236}">
                <a16:creationId xmlns:a16="http://schemas.microsoft.com/office/drawing/2014/main" id="{51E50556-D849-4F39-BE38-21EB704AAE9E}"/>
              </a:ext>
            </a:extLst>
          </p:cNvPr>
          <p:cNvSpPr txBox="1"/>
          <p:nvPr/>
        </p:nvSpPr>
        <p:spPr>
          <a:xfrm>
            <a:off x="6782954" y="5629603"/>
            <a:ext cx="1664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        </a:t>
            </a:r>
          </a:p>
          <a:p>
            <a:r>
              <a:rPr lang="sl-SI" sz="3000" dirty="0">
                <a:solidFill>
                  <a:schemeClr val="bg1"/>
                </a:solidFill>
              </a:rPr>
              <a:t>   52 + 2 =</a:t>
            </a:r>
          </a:p>
        </p:txBody>
      </p:sp>
      <p:sp>
        <p:nvSpPr>
          <p:cNvPr id="197" name="PoljeZBesedilom 196">
            <a:extLst>
              <a:ext uri="{FF2B5EF4-FFF2-40B4-BE49-F238E27FC236}">
                <a16:creationId xmlns:a16="http://schemas.microsoft.com/office/drawing/2014/main" id="{B1105CD3-3D04-46DC-88B8-ED1AA1BCF36F}"/>
              </a:ext>
            </a:extLst>
          </p:cNvPr>
          <p:cNvSpPr txBox="1"/>
          <p:nvPr/>
        </p:nvSpPr>
        <p:spPr>
          <a:xfrm>
            <a:off x="7302276" y="3691027"/>
            <a:ext cx="135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Krajši način: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8148E-6 L -0.00105 0.0805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67" grpId="1" animBg="1"/>
      <p:bldP spid="169" grpId="0" animBg="1"/>
      <p:bldP spid="169" grpId="1" animBg="1"/>
      <p:bldP spid="169" grpId="2" animBg="1"/>
      <p:bldP spid="169" grpId="3" animBg="1"/>
      <p:bldP spid="170" grpId="0" animBg="1"/>
      <p:bldP spid="170" grpId="1" animBg="1"/>
      <p:bldP spid="170" grpId="2" animBg="1"/>
      <p:bldP spid="170" grpId="3" animBg="1"/>
      <p:bldP spid="171" grpId="0" animBg="1"/>
      <p:bldP spid="171" grpId="1" animBg="1"/>
      <p:bldP spid="171" grpId="2" animBg="1"/>
      <p:bldP spid="171" grpId="3" animBg="1"/>
      <p:bldP spid="172" grpId="0" animBg="1"/>
      <p:bldP spid="172" grpId="1" animBg="1"/>
      <p:bldP spid="174" grpId="0"/>
      <p:bldP spid="175" grpId="0"/>
      <p:bldP spid="176" grpId="0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/>
      <p:bldP spid="181" grpId="0"/>
      <p:bldP spid="182" grpId="0"/>
      <p:bldP spid="183" grpId="0"/>
      <p:bldP spid="32" grpId="0" animBg="1"/>
      <p:bldP spid="32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94" grpId="0"/>
      <p:bldP spid="36" grpId="0"/>
      <p:bldP spid="2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31264D-37AD-4980-9A11-A73FF41B1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71" y="116181"/>
            <a:ext cx="5495060" cy="411956"/>
          </a:xfrm>
        </p:spPr>
        <p:txBody>
          <a:bodyPr>
            <a:normAutofit fontScale="90000"/>
          </a:bodyPr>
          <a:lstStyle/>
          <a:p>
            <a:r>
              <a:rPr lang="sl-SI" sz="1800" b="1" dirty="0">
                <a:solidFill>
                  <a:schemeClr val="bg1"/>
                </a:solidFill>
              </a:rPr>
              <a:t>RAZLAGA (ne prepisuj, natančno opazuj, da boš razumel)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088866F-8E22-433F-B085-E69457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88524"/>
            <a:ext cx="7886700" cy="3801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>
                <a:solidFill>
                  <a:schemeClr val="bg1"/>
                </a:solidFill>
              </a:rPr>
              <a:t>141 : 6 =  </a:t>
            </a: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</p:txBody>
      </p:sp>
      <p:cxnSp>
        <p:nvCxnSpPr>
          <p:cNvPr id="5" name="Raven puščični povezovalnik 4">
            <a:extLst>
              <a:ext uri="{FF2B5EF4-FFF2-40B4-BE49-F238E27FC236}">
                <a16:creationId xmlns:a16="http://schemas.microsoft.com/office/drawing/2014/main" id="{03D33224-FDF3-4C71-8B8C-FD82C754D4E4}"/>
              </a:ext>
            </a:extLst>
          </p:cNvPr>
          <p:cNvCxnSpPr>
            <a:cxnSpLocks/>
          </p:cNvCxnSpPr>
          <p:nvPr/>
        </p:nvCxnSpPr>
        <p:spPr>
          <a:xfrm flipH="1">
            <a:off x="768920" y="2187287"/>
            <a:ext cx="13862" cy="3215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8B4A04DE-DE24-4AAE-9105-03D9E8FA32DF}"/>
              </a:ext>
            </a:extLst>
          </p:cNvPr>
          <p:cNvCxnSpPr>
            <a:cxnSpLocks/>
          </p:cNvCxnSpPr>
          <p:nvPr/>
        </p:nvCxnSpPr>
        <p:spPr>
          <a:xfrm flipH="1" flipV="1">
            <a:off x="2341421" y="2187289"/>
            <a:ext cx="1528894" cy="3335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uščica: ukrivljeno dol 8">
            <a:extLst>
              <a:ext uri="{FF2B5EF4-FFF2-40B4-BE49-F238E27FC236}">
                <a16:creationId xmlns:a16="http://schemas.microsoft.com/office/drawing/2014/main" id="{8E54F127-3724-44A7-933C-7BBDE04DEFAC}"/>
              </a:ext>
            </a:extLst>
          </p:cNvPr>
          <p:cNvSpPr/>
          <p:nvPr/>
        </p:nvSpPr>
        <p:spPr>
          <a:xfrm rot="10800000">
            <a:off x="1676691" y="2241363"/>
            <a:ext cx="740353" cy="353292"/>
          </a:xfrm>
          <a:prstGeom prst="curved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>
              <a:solidFill>
                <a:schemeClr val="tx1"/>
              </a:solidFill>
            </a:endParaRPr>
          </a:p>
        </p:txBody>
      </p:sp>
      <p:cxnSp>
        <p:nvCxnSpPr>
          <p:cNvPr id="6" name="Raven puščični povezovalnik 5">
            <a:extLst>
              <a:ext uri="{FF2B5EF4-FFF2-40B4-BE49-F238E27FC236}">
                <a16:creationId xmlns:a16="http://schemas.microsoft.com/office/drawing/2014/main" id="{5AF0F3C5-49EA-4970-A8DF-68493E0F931F}"/>
              </a:ext>
            </a:extLst>
          </p:cNvPr>
          <p:cNvCxnSpPr>
            <a:cxnSpLocks/>
          </p:cNvCxnSpPr>
          <p:nvPr/>
        </p:nvCxnSpPr>
        <p:spPr>
          <a:xfrm>
            <a:off x="1103252" y="2895955"/>
            <a:ext cx="2309" cy="327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Raven puščični povezovalnik 10">
            <a:extLst>
              <a:ext uri="{FF2B5EF4-FFF2-40B4-BE49-F238E27FC236}">
                <a16:creationId xmlns:a16="http://schemas.microsoft.com/office/drawing/2014/main" id="{D0DDDD20-08A9-4602-8692-B37296C18D4C}"/>
              </a:ext>
            </a:extLst>
          </p:cNvPr>
          <p:cNvCxnSpPr>
            <a:cxnSpLocks/>
          </p:cNvCxnSpPr>
          <p:nvPr/>
        </p:nvCxnSpPr>
        <p:spPr>
          <a:xfrm flipH="1" flipV="1">
            <a:off x="2611584" y="2187288"/>
            <a:ext cx="720147" cy="3910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Puščica: ukrivljeno gor 11">
            <a:extLst>
              <a:ext uri="{FF2B5EF4-FFF2-40B4-BE49-F238E27FC236}">
                <a16:creationId xmlns:a16="http://schemas.microsoft.com/office/drawing/2014/main" id="{CBA92B56-6D0B-447B-8F87-2A6F729B932C}"/>
              </a:ext>
            </a:extLst>
          </p:cNvPr>
          <p:cNvSpPr/>
          <p:nvPr/>
        </p:nvSpPr>
        <p:spPr>
          <a:xfrm flipH="1">
            <a:off x="1667502" y="2687705"/>
            <a:ext cx="1058140" cy="479717"/>
          </a:xfrm>
          <a:prstGeom prst="curvedUpArrow">
            <a:avLst>
              <a:gd name="adj1" fmla="val 25000"/>
              <a:gd name="adj2" fmla="val 50000"/>
              <a:gd name="adj3" fmla="val 4651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>
              <a:solidFill>
                <a:schemeClr val="tx1"/>
              </a:solidFill>
            </a:endParaRPr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3D9961A6-67BA-42DF-8DD6-D9294A74B3C6}"/>
              </a:ext>
            </a:extLst>
          </p:cNvPr>
          <p:cNvSpPr/>
          <p:nvPr/>
        </p:nvSpPr>
        <p:spPr>
          <a:xfrm>
            <a:off x="1894176" y="2318909"/>
            <a:ext cx="63647" cy="7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6" name="Elipsa 15">
            <a:extLst>
              <a:ext uri="{FF2B5EF4-FFF2-40B4-BE49-F238E27FC236}">
                <a16:creationId xmlns:a16="http://schemas.microsoft.com/office/drawing/2014/main" id="{408E7FDF-2007-45CB-9BD8-22DD5C93FE2C}"/>
              </a:ext>
            </a:extLst>
          </p:cNvPr>
          <p:cNvSpPr/>
          <p:nvPr/>
        </p:nvSpPr>
        <p:spPr>
          <a:xfrm>
            <a:off x="2348113" y="2774144"/>
            <a:ext cx="63647" cy="7879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720BD571-2C15-429D-9AB1-310000B6FF24}"/>
              </a:ext>
            </a:extLst>
          </p:cNvPr>
          <p:cNvSpPr txBox="1"/>
          <p:nvPr/>
        </p:nvSpPr>
        <p:spPr>
          <a:xfrm>
            <a:off x="782782" y="522277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350" dirty="0"/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3EFA0F07-93CD-49C3-92A5-5F1DAB146DD7}"/>
              </a:ext>
            </a:extLst>
          </p:cNvPr>
          <p:cNvSpPr txBox="1"/>
          <p:nvPr/>
        </p:nvSpPr>
        <p:spPr>
          <a:xfrm>
            <a:off x="2185317" y="171073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" name="PoljeZBesedilom 22">
            <a:extLst>
              <a:ext uri="{FF2B5EF4-FFF2-40B4-BE49-F238E27FC236}">
                <a16:creationId xmlns:a16="http://schemas.microsoft.com/office/drawing/2014/main" id="{6AA72AAD-433F-4B23-8889-932B3BDE093E}"/>
              </a:ext>
            </a:extLst>
          </p:cNvPr>
          <p:cNvSpPr txBox="1"/>
          <p:nvPr/>
        </p:nvSpPr>
        <p:spPr>
          <a:xfrm>
            <a:off x="2453552" y="170971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" name="PoljeZBesedilom 24">
            <a:extLst>
              <a:ext uri="{FF2B5EF4-FFF2-40B4-BE49-F238E27FC236}">
                <a16:creationId xmlns:a16="http://schemas.microsoft.com/office/drawing/2014/main" id="{46CD33AB-5CA8-4484-9884-FE1F1F8D402A}"/>
              </a:ext>
            </a:extLst>
          </p:cNvPr>
          <p:cNvSpPr txBox="1"/>
          <p:nvPr/>
        </p:nvSpPr>
        <p:spPr>
          <a:xfrm>
            <a:off x="551695" y="2411846"/>
            <a:ext cx="135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     1</a:t>
            </a:r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407E55C4-089E-4282-BDA2-C6134B74E79D}"/>
              </a:ext>
            </a:extLst>
          </p:cNvPr>
          <p:cNvSpPr txBox="1"/>
          <p:nvPr/>
        </p:nvSpPr>
        <p:spPr>
          <a:xfrm>
            <a:off x="504399" y="1990906"/>
            <a:ext cx="793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-12</a:t>
            </a:r>
          </a:p>
        </p:txBody>
      </p:sp>
      <p:sp>
        <p:nvSpPr>
          <p:cNvPr id="28" name="PoljeZBesedilom 27">
            <a:extLst>
              <a:ext uri="{FF2B5EF4-FFF2-40B4-BE49-F238E27FC236}">
                <a16:creationId xmlns:a16="http://schemas.microsoft.com/office/drawing/2014/main" id="{D40C904C-17B8-4F18-8AA0-06B2CE3E0351}"/>
              </a:ext>
            </a:extLst>
          </p:cNvPr>
          <p:cNvSpPr txBox="1"/>
          <p:nvPr/>
        </p:nvSpPr>
        <p:spPr>
          <a:xfrm>
            <a:off x="782782" y="3484037"/>
            <a:ext cx="1659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 3 ost.</a:t>
            </a:r>
          </a:p>
        </p:txBody>
      </p:sp>
      <p:cxnSp>
        <p:nvCxnSpPr>
          <p:cNvPr id="10" name="Raven povezovalnik 9">
            <a:extLst>
              <a:ext uri="{FF2B5EF4-FFF2-40B4-BE49-F238E27FC236}">
                <a16:creationId xmlns:a16="http://schemas.microsoft.com/office/drawing/2014/main" id="{54008275-5DEA-4B29-96F6-ED2E8D7A31D5}"/>
              </a:ext>
            </a:extLst>
          </p:cNvPr>
          <p:cNvCxnSpPr/>
          <p:nvPr/>
        </p:nvCxnSpPr>
        <p:spPr>
          <a:xfrm>
            <a:off x="529071" y="2514307"/>
            <a:ext cx="5308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582D7672-CCB0-4854-A2B3-20C7C8189037}"/>
              </a:ext>
            </a:extLst>
          </p:cNvPr>
          <p:cNvSpPr txBox="1"/>
          <p:nvPr/>
        </p:nvSpPr>
        <p:spPr>
          <a:xfrm>
            <a:off x="843593" y="242262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" name="PoljeZBesedilom 35">
            <a:extLst>
              <a:ext uri="{FF2B5EF4-FFF2-40B4-BE49-F238E27FC236}">
                <a16:creationId xmlns:a16="http://schemas.microsoft.com/office/drawing/2014/main" id="{5D9F5264-BF56-40ED-ABC3-5BD66F29D6C2}"/>
              </a:ext>
            </a:extLst>
          </p:cNvPr>
          <p:cNvSpPr txBox="1"/>
          <p:nvPr/>
        </p:nvSpPr>
        <p:spPr>
          <a:xfrm>
            <a:off x="604357" y="2846155"/>
            <a:ext cx="898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u="sng" dirty="0">
                <a:solidFill>
                  <a:schemeClr val="bg1"/>
                </a:solidFill>
              </a:rPr>
              <a:t>- 18</a:t>
            </a:r>
          </a:p>
        </p:txBody>
      </p:sp>
      <p:sp>
        <p:nvSpPr>
          <p:cNvPr id="30" name="PoljeZBesedilom 29">
            <a:extLst>
              <a:ext uri="{FF2B5EF4-FFF2-40B4-BE49-F238E27FC236}">
                <a16:creationId xmlns:a16="http://schemas.microsoft.com/office/drawing/2014/main" id="{76E64BAB-40A6-4EFA-94A5-869A26919427}"/>
              </a:ext>
            </a:extLst>
          </p:cNvPr>
          <p:cNvSpPr txBox="1"/>
          <p:nvPr/>
        </p:nvSpPr>
        <p:spPr>
          <a:xfrm>
            <a:off x="647206" y="794915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Daljši način: </a:t>
            </a:r>
          </a:p>
        </p:txBody>
      </p:sp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3C17850E-5207-4A72-9632-62FAFB785BFE}"/>
              </a:ext>
            </a:extLst>
          </p:cNvPr>
          <p:cNvSpPr txBox="1"/>
          <p:nvPr/>
        </p:nvSpPr>
        <p:spPr>
          <a:xfrm>
            <a:off x="198867" y="5341610"/>
            <a:ext cx="28382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1.korak: 1:6=x</a:t>
            </a:r>
          </a:p>
          <a:p>
            <a:endParaRPr lang="sl-SI" sz="3600" dirty="0">
              <a:solidFill>
                <a:schemeClr val="bg1"/>
              </a:solidFill>
            </a:endParaRPr>
          </a:p>
        </p:txBody>
      </p:sp>
      <p:sp>
        <p:nvSpPr>
          <p:cNvPr id="34" name="PoljeZBesedilom 33">
            <a:extLst>
              <a:ext uri="{FF2B5EF4-FFF2-40B4-BE49-F238E27FC236}">
                <a16:creationId xmlns:a16="http://schemas.microsoft.com/office/drawing/2014/main" id="{CE45EAEC-45C2-45DA-B02A-907C02B82D10}"/>
              </a:ext>
            </a:extLst>
          </p:cNvPr>
          <p:cNvSpPr txBox="1"/>
          <p:nvPr/>
        </p:nvSpPr>
        <p:spPr>
          <a:xfrm>
            <a:off x="198867" y="5964949"/>
            <a:ext cx="4841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2. korak: 21 : 6 = 3, 3 ost.</a:t>
            </a:r>
          </a:p>
        </p:txBody>
      </p:sp>
      <p:sp>
        <p:nvSpPr>
          <p:cNvPr id="35" name="PoljeZBesedilom 34">
            <a:extLst>
              <a:ext uri="{FF2B5EF4-FFF2-40B4-BE49-F238E27FC236}">
                <a16:creationId xmlns:a16="http://schemas.microsoft.com/office/drawing/2014/main" id="{4BA71748-4600-4E31-A773-EFDB1471B750}"/>
              </a:ext>
            </a:extLst>
          </p:cNvPr>
          <p:cNvSpPr txBox="1"/>
          <p:nvPr/>
        </p:nvSpPr>
        <p:spPr>
          <a:xfrm>
            <a:off x="201946" y="5348947"/>
            <a:ext cx="4424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1.korak: 14:6= 2, 2 ost.</a:t>
            </a:r>
          </a:p>
        </p:txBody>
      </p:sp>
      <p:sp>
        <p:nvSpPr>
          <p:cNvPr id="37" name="Elipsa 36">
            <a:extLst>
              <a:ext uri="{FF2B5EF4-FFF2-40B4-BE49-F238E27FC236}">
                <a16:creationId xmlns:a16="http://schemas.microsoft.com/office/drawing/2014/main" id="{00ABEF77-AC5E-4DFD-910E-98D182C24180}"/>
              </a:ext>
            </a:extLst>
          </p:cNvPr>
          <p:cNvSpPr/>
          <p:nvPr/>
        </p:nvSpPr>
        <p:spPr>
          <a:xfrm>
            <a:off x="637312" y="1688524"/>
            <a:ext cx="593759" cy="521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8" name="PoljeZBesedilom 37">
            <a:extLst>
              <a:ext uri="{FF2B5EF4-FFF2-40B4-BE49-F238E27FC236}">
                <a16:creationId xmlns:a16="http://schemas.microsoft.com/office/drawing/2014/main" id="{0D038D66-AA12-4644-89FE-9040A454DB7E}"/>
              </a:ext>
            </a:extLst>
          </p:cNvPr>
          <p:cNvSpPr txBox="1"/>
          <p:nvPr/>
        </p:nvSpPr>
        <p:spPr>
          <a:xfrm>
            <a:off x="6854220" y="2951266"/>
            <a:ext cx="1533833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700" dirty="0">
                <a:solidFill>
                  <a:schemeClr val="bg1"/>
                </a:solidFill>
              </a:rPr>
              <a:t>Preizkus:</a:t>
            </a:r>
          </a:p>
          <a:p>
            <a:endParaRPr lang="sl-SI" sz="2700" dirty="0">
              <a:solidFill>
                <a:schemeClr val="bg1"/>
              </a:solidFill>
            </a:endParaRPr>
          </a:p>
          <a:p>
            <a:r>
              <a:rPr lang="sl-SI" sz="2700" u="sng" dirty="0">
                <a:solidFill>
                  <a:schemeClr val="bg1"/>
                </a:solidFill>
              </a:rPr>
              <a:t>23 </a:t>
            </a:r>
            <a:r>
              <a:rPr lang="sl-SI" sz="2700" u="sng" baseline="30000" dirty="0">
                <a:solidFill>
                  <a:schemeClr val="bg1"/>
                </a:solidFill>
              </a:rPr>
              <a:t>.</a:t>
            </a:r>
            <a:r>
              <a:rPr lang="sl-SI" sz="2700" u="sng" dirty="0">
                <a:solidFill>
                  <a:schemeClr val="bg1"/>
                </a:solidFill>
              </a:rPr>
              <a:t> 6</a:t>
            </a:r>
          </a:p>
          <a:p>
            <a:r>
              <a:rPr lang="sl-SI" sz="2700" dirty="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39" name="PoljeZBesedilom 38">
            <a:extLst>
              <a:ext uri="{FF2B5EF4-FFF2-40B4-BE49-F238E27FC236}">
                <a16:creationId xmlns:a16="http://schemas.microsoft.com/office/drawing/2014/main" id="{0816531E-3857-4E8D-9D0F-1F234F767748}"/>
              </a:ext>
            </a:extLst>
          </p:cNvPr>
          <p:cNvSpPr txBox="1"/>
          <p:nvPr/>
        </p:nvSpPr>
        <p:spPr>
          <a:xfrm>
            <a:off x="7079209" y="409387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0" name="PoljeZBesedilom 39">
            <a:extLst>
              <a:ext uri="{FF2B5EF4-FFF2-40B4-BE49-F238E27FC236}">
                <a16:creationId xmlns:a16="http://schemas.microsoft.com/office/drawing/2014/main" id="{BE118476-C083-47D6-9385-87DFFB58A536}"/>
              </a:ext>
            </a:extLst>
          </p:cNvPr>
          <p:cNvSpPr txBox="1"/>
          <p:nvPr/>
        </p:nvSpPr>
        <p:spPr>
          <a:xfrm>
            <a:off x="7412921" y="4082783"/>
            <a:ext cx="367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1" name="Puščica: levo-desno 40">
            <a:extLst>
              <a:ext uri="{FF2B5EF4-FFF2-40B4-BE49-F238E27FC236}">
                <a16:creationId xmlns:a16="http://schemas.microsoft.com/office/drawing/2014/main" id="{86B5172E-3E70-4894-8D8B-B3F375EFDFB8}"/>
              </a:ext>
            </a:extLst>
          </p:cNvPr>
          <p:cNvSpPr/>
          <p:nvPr/>
        </p:nvSpPr>
        <p:spPr>
          <a:xfrm rot="1880234">
            <a:off x="697243" y="3916062"/>
            <a:ext cx="7169736" cy="691257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42" name="Picture 2" descr="Kljukica - Strani [1] - Svetovna enciklopedične znanja">
            <a:extLst>
              <a:ext uri="{FF2B5EF4-FFF2-40B4-BE49-F238E27FC236}">
                <a16:creationId xmlns:a16="http://schemas.microsoft.com/office/drawing/2014/main" id="{6ACD4952-838A-472A-B697-F0897B29C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0262">
            <a:off x="3060980" y="877183"/>
            <a:ext cx="1093118" cy="147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6C311AA5-641D-41F9-A66C-4C13589544C3}"/>
              </a:ext>
            </a:extLst>
          </p:cNvPr>
          <p:cNvSpPr txBox="1"/>
          <p:nvPr/>
        </p:nvSpPr>
        <p:spPr>
          <a:xfrm>
            <a:off x="7079209" y="5177448"/>
            <a:ext cx="1099216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  138 </a:t>
            </a:r>
          </a:p>
          <a:p>
            <a:r>
              <a:rPr lang="sl-SI" sz="2800" u="sng" dirty="0">
                <a:solidFill>
                  <a:schemeClr val="bg1"/>
                </a:solidFill>
              </a:rPr>
              <a:t>+     3</a:t>
            </a:r>
          </a:p>
          <a:p>
            <a:r>
              <a:rPr lang="sl-SI" sz="2800" dirty="0">
                <a:solidFill>
                  <a:schemeClr val="bg1"/>
                </a:solidFill>
              </a:rPr>
              <a:t>   141</a:t>
            </a:r>
          </a:p>
        </p:txBody>
      </p:sp>
    </p:spTree>
    <p:extLst>
      <p:ext uri="{BB962C8B-B14F-4D97-AF65-F5344CB8AC3E}">
        <p14:creationId xmlns:p14="http://schemas.microsoft.com/office/powerpoint/2010/main" val="375971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22" grpId="0"/>
      <p:bldP spid="23" grpId="0"/>
      <p:bldP spid="25" grpId="0"/>
      <p:bldP spid="27" grpId="0"/>
      <p:bldP spid="28" grpId="0"/>
      <p:bldP spid="29" grpId="0"/>
      <p:bldP spid="36" grpId="0"/>
      <p:bldP spid="33" grpId="0"/>
      <p:bldP spid="33" grpId="1"/>
      <p:bldP spid="34" grpId="0"/>
      <p:bldP spid="35" grpId="0"/>
      <p:bldP spid="37" grpId="0" animBg="1"/>
      <p:bldP spid="38" grpId="0" animBg="1"/>
      <p:bldP spid="39" grpId="0"/>
      <p:bldP spid="40" grpId="0"/>
      <p:bldP spid="41" grpId="0" animBg="1"/>
      <p:bldP spid="41" grpId="1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31264D-37AD-4980-9A11-A73FF41B1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847" y="262206"/>
            <a:ext cx="5495060" cy="411956"/>
          </a:xfrm>
        </p:spPr>
        <p:txBody>
          <a:bodyPr>
            <a:normAutofit fontScale="90000"/>
          </a:bodyPr>
          <a:lstStyle/>
          <a:p>
            <a:r>
              <a:rPr lang="sl-SI" sz="1800" b="1" dirty="0">
                <a:solidFill>
                  <a:schemeClr val="bg1"/>
                </a:solidFill>
              </a:rPr>
              <a:t>RAZLAGA (ne prepisuj, natančno opazuj, da boš razumel)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088866F-8E22-433F-B085-E694572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88524"/>
            <a:ext cx="7886700" cy="3801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>
                <a:solidFill>
                  <a:schemeClr val="bg1"/>
                </a:solidFill>
              </a:rPr>
              <a:t>141 : 6 =  </a:t>
            </a: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l-SI" sz="3600" dirty="0">
                <a:solidFill>
                  <a:schemeClr val="bg1"/>
                </a:solidFill>
              </a:rPr>
              <a:t>    </a:t>
            </a: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sz="3600" dirty="0">
              <a:solidFill>
                <a:schemeClr val="bg1"/>
              </a:solidFill>
            </a:endParaRPr>
          </a:p>
        </p:txBody>
      </p:sp>
      <p:cxnSp>
        <p:nvCxnSpPr>
          <p:cNvPr id="5" name="Raven puščični povezovalnik 4">
            <a:extLst>
              <a:ext uri="{FF2B5EF4-FFF2-40B4-BE49-F238E27FC236}">
                <a16:creationId xmlns:a16="http://schemas.microsoft.com/office/drawing/2014/main" id="{03D33224-FDF3-4C71-8B8C-FD82C754D4E4}"/>
              </a:ext>
            </a:extLst>
          </p:cNvPr>
          <p:cNvCxnSpPr>
            <a:cxnSpLocks/>
          </p:cNvCxnSpPr>
          <p:nvPr/>
        </p:nvCxnSpPr>
        <p:spPr>
          <a:xfrm>
            <a:off x="782782" y="2187287"/>
            <a:ext cx="24052" cy="2466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8B4A04DE-DE24-4AAE-9105-03D9E8FA32DF}"/>
              </a:ext>
            </a:extLst>
          </p:cNvPr>
          <p:cNvCxnSpPr>
            <a:cxnSpLocks/>
          </p:cNvCxnSpPr>
          <p:nvPr/>
        </p:nvCxnSpPr>
        <p:spPr>
          <a:xfrm flipH="1" flipV="1">
            <a:off x="2419202" y="2150098"/>
            <a:ext cx="1549803" cy="2577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uščica: ukrivljeno dol 8">
            <a:extLst>
              <a:ext uri="{FF2B5EF4-FFF2-40B4-BE49-F238E27FC236}">
                <a16:creationId xmlns:a16="http://schemas.microsoft.com/office/drawing/2014/main" id="{8E54F127-3724-44A7-933C-7BBDE04DEFAC}"/>
              </a:ext>
            </a:extLst>
          </p:cNvPr>
          <p:cNvSpPr/>
          <p:nvPr/>
        </p:nvSpPr>
        <p:spPr>
          <a:xfrm rot="10800000">
            <a:off x="1790130" y="2228568"/>
            <a:ext cx="615525" cy="353292"/>
          </a:xfrm>
          <a:prstGeom prst="curved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>
              <a:solidFill>
                <a:schemeClr val="bg1"/>
              </a:solidFill>
            </a:endParaRPr>
          </a:p>
        </p:txBody>
      </p:sp>
      <p:cxnSp>
        <p:nvCxnSpPr>
          <p:cNvPr id="6" name="Raven puščični povezovalnik 5">
            <a:extLst>
              <a:ext uri="{FF2B5EF4-FFF2-40B4-BE49-F238E27FC236}">
                <a16:creationId xmlns:a16="http://schemas.microsoft.com/office/drawing/2014/main" id="{5AF0F3C5-49EA-4970-A8DF-68493E0F931F}"/>
              </a:ext>
            </a:extLst>
          </p:cNvPr>
          <p:cNvCxnSpPr>
            <a:cxnSpLocks/>
          </p:cNvCxnSpPr>
          <p:nvPr/>
        </p:nvCxnSpPr>
        <p:spPr>
          <a:xfrm>
            <a:off x="1080983" y="2557724"/>
            <a:ext cx="49180" cy="2713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Raven puščični povezovalnik 10">
            <a:extLst>
              <a:ext uri="{FF2B5EF4-FFF2-40B4-BE49-F238E27FC236}">
                <a16:creationId xmlns:a16="http://schemas.microsoft.com/office/drawing/2014/main" id="{D0DDDD20-08A9-4602-8692-B37296C18D4C}"/>
              </a:ext>
            </a:extLst>
          </p:cNvPr>
          <p:cNvCxnSpPr>
            <a:cxnSpLocks/>
          </p:cNvCxnSpPr>
          <p:nvPr/>
        </p:nvCxnSpPr>
        <p:spPr>
          <a:xfrm flipH="1" flipV="1">
            <a:off x="2611585" y="2187290"/>
            <a:ext cx="863069" cy="3141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Puščica: ukrivljeno gor 11">
            <a:extLst>
              <a:ext uri="{FF2B5EF4-FFF2-40B4-BE49-F238E27FC236}">
                <a16:creationId xmlns:a16="http://schemas.microsoft.com/office/drawing/2014/main" id="{CBA92B56-6D0B-447B-8F87-2A6F729B932C}"/>
              </a:ext>
            </a:extLst>
          </p:cNvPr>
          <p:cNvSpPr/>
          <p:nvPr/>
        </p:nvSpPr>
        <p:spPr>
          <a:xfrm flipH="1">
            <a:off x="1734438" y="2793070"/>
            <a:ext cx="909966" cy="420010"/>
          </a:xfrm>
          <a:prstGeom prst="curvedUpArrow">
            <a:avLst>
              <a:gd name="adj1" fmla="val 25000"/>
              <a:gd name="adj2" fmla="val 50000"/>
              <a:gd name="adj3" fmla="val 4651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>
              <a:solidFill>
                <a:schemeClr val="bg1"/>
              </a:solidFill>
            </a:endParaRPr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3D9961A6-67BA-42DF-8DD6-D9294A74B3C6}"/>
              </a:ext>
            </a:extLst>
          </p:cNvPr>
          <p:cNvSpPr/>
          <p:nvPr/>
        </p:nvSpPr>
        <p:spPr>
          <a:xfrm>
            <a:off x="1994038" y="2326854"/>
            <a:ext cx="63647" cy="7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>
              <a:solidFill>
                <a:schemeClr val="bg1"/>
              </a:solidFill>
            </a:endParaRPr>
          </a:p>
        </p:txBody>
      </p:sp>
      <p:sp>
        <p:nvSpPr>
          <p:cNvPr id="16" name="Elipsa 15">
            <a:extLst>
              <a:ext uri="{FF2B5EF4-FFF2-40B4-BE49-F238E27FC236}">
                <a16:creationId xmlns:a16="http://schemas.microsoft.com/office/drawing/2014/main" id="{408E7FDF-2007-45CB-9BD8-22DD5C93FE2C}"/>
              </a:ext>
            </a:extLst>
          </p:cNvPr>
          <p:cNvSpPr/>
          <p:nvPr/>
        </p:nvSpPr>
        <p:spPr>
          <a:xfrm>
            <a:off x="2162811" y="2746579"/>
            <a:ext cx="63647" cy="7879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>
              <a:solidFill>
                <a:schemeClr val="bg1"/>
              </a:solidFill>
            </a:endParaRP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720BD571-2C15-429D-9AB1-310000B6FF24}"/>
              </a:ext>
            </a:extLst>
          </p:cNvPr>
          <p:cNvSpPr txBox="1"/>
          <p:nvPr/>
        </p:nvSpPr>
        <p:spPr>
          <a:xfrm>
            <a:off x="782782" y="522277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350" dirty="0">
              <a:solidFill>
                <a:schemeClr val="bg1"/>
              </a:solidFill>
            </a:endParaRPr>
          </a:p>
        </p:txBody>
      </p: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9734DCB0-230B-4BD9-93D0-19868EA0FA3C}"/>
              </a:ext>
            </a:extLst>
          </p:cNvPr>
          <p:cNvSpPr txBox="1"/>
          <p:nvPr/>
        </p:nvSpPr>
        <p:spPr>
          <a:xfrm>
            <a:off x="394958" y="4631009"/>
            <a:ext cx="28382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1.korak: 1:6=x</a:t>
            </a:r>
          </a:p>
          <a:p>
            <a:endParaRPr lang="sl-SI" sz="3600" dirty="0">
              <a:solidFill>
                <a:schemeClr val="bg1"/>
              </a:solidFill>
            </a:endParaRP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9A3652C4-99DD-4D02-97D8-EFF56AFD62D9}"/>
              </a:ext>
            </a:extLst>
          </p:cNvPr>
          <p:cNvSpPr txBox="1"/>
          <p:nvPr/>
        </p:nvSpPr>
        <p:spPr>
          <a:xfrm>
            <a:off x="394958" y="5254348"/>
            <a:ext cx="4841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2. korak: 21 : 6 = 3, 3 ost.</a:t>
            </a:r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3EFA0F07-93CD-49C3-92A5-5F1DAB146DD7}"/>
              </a:ext>
            </a:extLst>
          </p:cNvPr>
          <p:cNvSpPr txBox="1"/>
          <p:nvPr/>
        </p:nvSpPr>
        <p:spPr>
          <a:xfrm>
            <a:off x="2207576" y="164712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C01825D3-CBED-4927-B0BD-60CD7C14E5EF}"/>
              </a:ext>
            </a:extLst>
          </p:cNvPr>
          <p:cNvSpPr txBox="1"/>
          <p:nvPr/>
        </p:nvSpPr>
        <p:spPr>
          <a:xfrm>
            <a:off x="2452330" y="165163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7" name="PoljeZBesedilom 36">
            <a:extLst>
              <a:ext uri="{FF2B5EF4-FFF2-40B4-BE49-F238E27FC236}">
                <a16:creationId xmlns:a16="http://schemas.microsoft.com/office/drawing/2014/main" id="{7A73A572-0E17-4281-BB9E-9D12D6448CF8}"/>
              </a:ext>
            </a:extLst>
          </p:cNvPr>
          <p:cNvSpPr txBox="1"/>
          <p:nvPr/>
        </p:nvSpPr>
        <p:spPr>
          <a:xfrm>
            <a:off x="647206" y="794915"/>
            <a:ext cx="139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Krajši način: </a:t>
            </a:r>
          </a:p>
        </p:txBody>
      </p:sp>
      <p:sp>
        <p:nvSpPr>
          <p:cNvPr id="4" name="Elipsa 3">
            <a:extLst>
              <a:ext uri="{FF2B5EF4-FFF2-40B4-BE49-F238E27FC236}">
                <a16:creationId xmlns:a16="http://schemas.microsoft.com/office/drawing/2014/main" id="{4C0510BD-7A0E-4C3F-8B7D-41F02E188A60}"/>
              </a:ext>
            </a:extLst>
          </p:cNvPr>
          <p:cNvSpPr/>
          <p:nvPr/>
        </p:nvSpPr>
        <p:spPr>
          <a:xfrm>
            <a:off x="637312" y="1688524"/>
            <a:ext cx="593759" cy="521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8" name="PoljeZBesedilom 37">
            <a:extLst>
              <a:ext uri="{FF2B5EF4-FFF2-40B4-BE49-F238E27FC236}">
                <a16:creationId xmlns:a16="http://schemas.microsoft.com/office/drawing/2014/main" id="{A1FFA648-562E-401E-A467-C0C3D8CA4B8A}"/>
              </a:ext>
            </a:extLst>
          </p:cNvPr>
          <p:cNvSpPr txBox="1"/>
          <p:nvPr/>
        </p:nvSpPr>
        <p:spPr>
          <a:xfrm>
            <a:off x="394958" y="4625353"/>
            <a:ext cx="4633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1.korak: 14 : 6= 2, 2 ost.</a:t>
            </a:r>
          </a:p>
        </p:txBody>
      </p:sp>
      <p:sp>
        <p:nvSpPr>
          <p:cNvPr id="46" name="PoljeZBesedilom 45">
            <a:extLst>
              <a:ext uri="{FF2B5EF4-FFF2-40B4-BE49-F238E27FC236}">
                <a16:creationId xmlns:a16="http://schemas.microsoft.com/office/drawing/2014/main" id="{3C87DD9E-2CB7-4E7D-A990-89D984D208ED}"/>
              </a:ext>
            </a:extLst>
          </p:cNvPr>
          <p:cNvSpPr txBox="1"/>
          <p:nvPr/>
        </p:nvSpPr>
        <p:spPr>
          <a:xfrm>
            <a:off x="839962" y="205748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8" name="PoljeZBesedilom 47">
            <a:extLst>
              <a:ext uri="{FF2B5EF4-FFF2-40B4-BE49-F238E27FC236}">
                <a16:creationId xmlns:a16="http://schemas.microsoft.com/office/drawing/2014/main" id="{C22949C7-9C5C-47B4-8939-44429AC77C17}"/>
              </a:ext>
            </a:extLst>
          </p:cNvPr>
          <p:cNvSpPr txBox="1"/>
          <p:nvPr/>
        </p:nvSpPr>
        <p:spPr>
          <a:xfrm>
            <a:off x="1088608" y="206258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9" name="PoljeZBesedilom 48">
            <a:extLst>
              <a:ext uri="{FF2B5EF4-FFF2-40B4-BE49-F238E27FC236}">
                <a16:creationId xmlns:a16="http://schemas.microsoft.com/office/drawing/2014/main" id="{3CE4746F-B7CD-4912-BA0D-FCF7A8A2FBC0}"/>
              </a:ext>
            </a:extLst>
          </p:cNvPr>
          <p:cNvSpPr txBox="1"/>
          <p:nvPr/>
        </p:nvSpPr>
        <p:spPr>
          <a:xfrm>
            <a:off x="1122537" y="2502696"/>
            <a:ext cx="1213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3 ost.</a:t>
            </a:r>
          </a:p>
        </p:txBody>
      </p:sp>
      <p:sp>
        <p:nvSpPr>
          <p:cNvPr id="61" name="Puščica: levo-desno 60">
            <a:extLst>
              <a:ext uri="{FF2B5EF4-FFF2-40B4-BE49-F238E27FC236}">
                <a16:creationId xmlns:a16="http://schemas.microsoft.com/office/drawing/2014/main" id="{F08E8A79-0063-4144-8EEC-B6A56CB71710}"/>
              </a:ext>
            </a:extLst>
          </p:cNvPr>
          <p:cNvSpPr/>
          <p:nvPr/>
        </p:nvSpPr>
        <p:spPr>
          <a:xfrm rot="2082665">
            <a:off x="909737" y="3332113"/>
            <a:ext cx="6160603" cy="712304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62" name="Picture 2" descr="Kljukica - Strani [1] - Svetovna enciklopedične znanja">
            <a:extLst>
              <a:ext uri="{FF2B5EF4-FFF2-40B4-BE49-F238E27FC236}">
                <a16:creationId xmlns:a16="http://schemas.microsoft.com/office/drawing/2014/main" id="{4AA9FE1E-1CCE-42D5-888E-FF43E0375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0262">
            <a:off x="3060980" y="877183"/>
            <a:ext cx="1093118" cy="147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7D7E2AB5-D98E-47F9-B6D3-948F3D276875}"/>
              </a:ext>
            </a:extLst>
          </p:cNvPr>
          <p:cNvSpPr txBox="1"/>
          <p:nvPr/>
        </p:nvSpPr>
        <p:spPr>
          <a:xfrm>
            <a:off x="6186545" y="1827156"/>
            <a:ext cx="1533833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700" dirty="0">
                <a:solidFill>
                  <a:schemeClr val="bg1"/>
                </a:solidFill>
              </a:rPr>
              <a:t>Preizkus:</a:t>
            </a:r>
          </a:p>
          <a:p>
            <a:endParaRPr lang="sl-SI" sz="2700" dirty="0">
              <a:solidFill>
                <a:schemeClr val="bg1"/>
              </a:solidFill>
            </a:endParaRPr>
          </a:p>
          <a:p>
            <a:r>
              <a:rPr lang="sl-SI" sz="2700" u="sng" dirty="0">
                <a:solidFill>
                  <a:schemeClr val="bg1"/>
                </a:solidFill>
              </a:rPr>
              <a:t>23 </a:t>
            </a:r>
            <a:r>
              <a:rPr lang="sl-SI" sz="2700" u="sng" baseline="30000" dirty="0">
                <a:solidFill>
                  <a:schemeClr val="bg1"/>
                </a:solidFill>
              </a:rPr>
              <a:t>.</a:t>
            </a:r>
            <a:r>
              <a:rPr lang="sl-SI" sz="2700" u="sng" dirty="0">
                <a:solidFill>
                  <a:schemeClr val="bg1"/>
                </a:solidFill>
              </a:rPr>
              <a:t> 6</a:t>
            </a:r>
          </a:p>
          <a:p>
            <a:r>
              <a:rPr lang="sl-SI" sz="2700" dirty="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34" name="PoljeZBesedilom 33">
            <a:extLst>
              <a:ext uri="{FF2B5EF4-FFF2-40B4-BE49-F238E27FC236}">
                <a16:creationId xmlns:a16="http://schemas.microsoft.com/office/drawing/2014/main" id="{128AD62E-77C0-4E4B-80AD-60BA3EA383FD}"/>
              </a:ext>
            </a:extLst>
          </p:cNvPr>
          <p:cNvSpPr txBox="1"/>
          <p:nvPr/>
        </p:nvSpPr>
        <p:spPr>
          <a:xfrm>
            <a:off x="6411534" y="296976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35" name="PoljeZBesedilom 34">
            <a:extLst>
              <a:ext uri="{FF2B5EF4-FFF2-40B4-BE49-F238E27FC236}">
                <a16:creationId xmlns:a16="http://schemas.microsoft.com/office/drawing/2014/main" id="{A882CB64-D5A9-4F4A-A172-9A28215298B0}"/>
              </a:ext>
            </a:extLst>
          </p:cNvPr>
          <p:cNvSpPr txBox="1"/>
          <p:nvPr/>
        </p:nvSpPr>
        <p:spPr>
          <a:xfrm>
            <a:off x="6745246" y="2958673"/>
            <a:ext cx="367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6" name="PoljeZBesedilom 35">
            <a:extLst>
              <a:ext uri="{FF2B5EF4-FFF2-40B4-BE49-F238E27FC236}">
                <a16:creationId xmlns:a16="http://schemas.microsoft.com/office/drawing/2014/main" id="{3752249B-AED9-4552-8C1A-35C82748317D}"/>
              </a:ext>
            </a:extLst>
          </p:cNvPr>
          <p:cNvSpPr txBox="1"/>
          <p:nvPr/>
        </p:nvSpPr>
        <p:spPr>
          <a:xfrm>
            <a:off x="6411534" y="4053338"/>
            <a:ext cx="1099216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  138 </a:t>
            </a:r>
          </a:p>
          <a:p>
            <a:r>
              <a:rPr lang="sl-SI" sz="2800" u="sng" dirty="0">
                <a:solidFill>
                  <a:schemeClr val="bg1"/>
                </a:solidFill>
              </a:rPr>
              <a:t>+     3</a:t>
            </a:r>
          </a:p>
          <a:p>
            <a:r>
              <a:rPr lang="sl-SI" sz="2800" dirty="0">
                <a:solidFill>
                  <a:schemeClr val="bg1"/>
                </a:solidFill>
              </a:rPr>
              <a:t>   141</a:t>
            </a:r>
          </a:p>
        </p:txBody>
      </p:sp>
    </p:spTree>
    <p:extLst>
      <p:ext uri="{BB962C8B-B14F-4D97-AF65-F5344CB8AC3E}">
        <p14:creationId xmlns:p14="http://schemas.microsoft.com/office/powerpoint/2010/main" val="311236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20" grpId="0"/>
      <p:bldP spid="20" grpId="1"/>
      <p:bldP spid="21" grpId="0"/>
      <p:bldP spid="22" grpId="0"/>
      <p:bldP spid="27" grpId="0"/>
      <p:bldP spid="4" grpId="0" animBg="1"/>
      <p:bldP spid="38" grpId="0"/>
      <p:bldP spid="46" grpId="0"/>
      <p:bldP spid="48" grpId="0"/>
      <p:bldP spid="49" grpId="0"/>
      <p:bldP spid="61" grpId="0" animBg="1"/>
      <p:bldP spid="61" grpId="1" animBg="1"/>
      <p:bldP spid="33" grpId="0" animBg="1"/>
      <p:bldP spid="34" grpId="0"/>
      <p:bldP spid="35" grpId="0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MCj043003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872" y="2437523"/>
            <a:ext cx="3175397" cy="340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lak 3"/>
          <p:cNvSpPr/>
          <p:nvPr/>
        </p:nvSpPr>
        <p:spPr>
          <a:xfrm>
            <a:off x="3255952" y="1546424"/>
            <a:ext cx="3132348" cy="1782198"/>
          </a:xfrm>
          <a:prstGeom prst="cloudCallout">
            <a:avLst>
              <a:gd name="adj1" fmla="val -87332"/>
              <a:gd name="adj2" fmla="val 4414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250" dirty="0">
                <a:solidFill>
                  <a:srgbClr val="C00000"/>
                </a:solidFill>
              </a:rPr>
              <a:t>Napiši naslov. Skupaj bomo rešili nekaj primerov. 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6" name="Polje z besedilom 2">
            <a:extLst>
              <a:ext uri="{FF2B5EF4-FFF2-40B4-BE49-F238E27FC236}">
                <a16:creationId xmlns:a16="http://schemas.microsoft.com/office/drawing/2014/main" id="{2F5B4CB7-FFF3-400E-AC64-25F1397C4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523" y="1193244"/>
            <a:ext cx="902830" cy="24288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7. 5. 2020</a:t>
            </a:r>
            <a:endParaRPr lang="sl-SI" altLang="sl-SI" sz="15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9FA5193-8D51-4E03-94CE-CC04FBE57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68" y="41589"/>
            <a:ext cx="8559185" cy="145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endParaRPr lang="sl-SI" altLang="sl-SI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85800"/>
            <a:r>
              <a:rPr lang="sl-SI" altLang="sl-SI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ZAPIS V ZVEZEK (prepiši v zvezek)</a:t>
            </a:r>
          </a:p>
          <a:p>
            <a:pPr defTabSz="685800"/>
            <a:endParaRPr lang="sl-SI" altLang="sl-SI" b="1" u="sng" dirty="0">
              <a:solidFill>
                <a:schemeClr val="bg1"/>
              </a:solidFill>
            </a:endParaRPr>
          </a:p>
          <a:p>
            <a:pPr algn="ctr" defTabSz="685800"/>
            <a:r>
              <a:rPr lang="sl-SI" altLang="sl-SI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PISNO DELJENJE z ostankom</a:t>
            </a:r>
            <a:endParaRPr lang="sl-SI" altLang="sl-SI" b="1" u="sng" dirty="0">
              <a:solidFill>
                <a:srgbClr val="FF0000"/>
              </a:solidFill>
            </a:endParaRPr>
          </a:p>
          <a:p>
            <a:pPr defTabSz="685800"/>
            <a:endParaRPr lang="sl-SI" altLang="sl-SI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25655"/>
              </p:ext>
            </p:extLst>
          </p:nvPr>
        </p:nvGraphicFramePr>
        <p:xfrm>
          <a:off x="467544" y="1412776"/>
          <a:ext cx="4752531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40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580112" y="5013176"/>
          <a:ext cx="324036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827584" y="404664"/>
            <a:ext cx="29931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000" dirty="0">
                <a:solidFill>
                  <a:schemeClr val="bg1"/>
                </a:solidFill>
              </a:rPr>
              <a:t>RAČUN DELJENJA: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5940152" y="4149080"/>
            <a:ext cx="113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bg1"/>
                </a:solidFill>
              </a:rPr>
              <a:t>PREIZKUS: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464</Words>
  <Application>Microsoft Office PowerPoint</Application>
  <PresentationFormat>Diaprojekcija na zaslonu (4:3)</PresentationFormat>
  <Paragraphs>166</Paragraphs>
  <Slides>17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1" baseType="lpstr">
      <vt:lpstr>Arial</vt:lpstr>
      <vt:lpstr>Calibri</vt:lpstr>
      <vt:lpstr>Kristen ITC</vt:lpstr>
      <vt:lpstr>Officeova tema</vt:lpstr>
      <vt:lpstr>PowerPointova predstavitev</vt:lpstr>
      <vt:lpstr>4r PISNO DELJENJE  z ostankom  </vt:lpstr>
      <vt:lpstr>PowerPointova predstavitev</vt:lpstr>
      <vt:lpstr>PowerPointova predstavitev</vt:lpstr>
      <vt:lpstr>PowerPointova predstavitev</vt:lpstr>
      <vt:lpstr>RAZLAGA (ne prepisuj, natančno opazuj, da boš razumel)</vt:lpstr>
      <vt:lpstr>RAZLAGA (ne prepisuj, natančno opazuj, da boš razumel)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PISNO DELJENJE BREZ PREHODA</dc:title>
  <dc:creator>Janez</dc:creator>
  <cp:lastModifiedBy>VESNA PATERNOSTER</cp:lastModifiedBy>
  <cp:revision>64</cp:revision>
  <dcterms:created xsi:type="dcterms:W3CDTF">2012-08-08T10:49:58Z</dcterms:created>
  <dcterms:modified xsi:type="dcterms:W3CDTF">2020-05-10T19:18:10Z</dcterms:modified>
</cp:coreProperties>
</file>