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2" r:id="rId5"/>
    <p:sldId id="263" r:id="rId6"/>
    <p:sldId id="264" r:id="rId7"/>
    <p:sldId id="258" r:id="rId8"/>
    <p:sldId id="259" r:id="rId9"/>
    <p:sldId id="260"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09DD1C07-2E27-4442-B72E-21C7B9B75F60}" type="datetimeFigureOut">
              <a:rPr lang="sl-SI" smtClean="0"/>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26576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3028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74268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408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293365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09DD1C07-2E27-4442-B72E-21C7B9B75F60}" type="datetimeFigureOut">
              <a:rPr lang="sl-SI" smtClean="0"/>
              <a:t>9. 04. 2020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320291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09DD1C07-2E27-4442-B72E-21C7B9B75F60}" type="datetimeFigureOut">
              <a:rPr lang="sl-SI" smtClean="0"/>
              <a:t>9. 04. 2020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82585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9DD1C07-2E27-4442-B72E-21C7B9B75F60}" type="datetimeFigureOut">
              <a:rPr lang="sl-SI" smtClean="0"/>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992132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9DD1C07-2E27-4442-B72E-21C7B9B75F60}" type="datetimeFigureOut">
              <a:rPr lang="sl-SI" smtClean="0"/>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94330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9DD1C07-2E27-4442-B72E-21C7B9B75F60}" type="datetimeFigureOut">
              <a:rPr lang="sl-SI" smtClean="0"/>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65066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09DD1C07-2E27-4442-B72E-21C7B9B75F60}" type="datetimeFigureOut">
              <a:rPr lang="sl-SI" smtClean="0"/>
              <a:t>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304201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399248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09DD1C07-2E27-4442-B72E-21C7B9B75F60}" type="datetimeFigureOut">
              <a:rPr lang="sl-SI" smtClean="0"/>
              <a:t>9. 04. 2020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63982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09DD1C07-2E27-4442-B72E-21C7B9B75F60}" type="datetimeFigureOut">
              <a:rPr lang="sl-SI" smtClean="0"/>
              <a:t>9. 04. 2020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182520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DD1C07-2E27-4442-B72E-21C7B9B75F60}" type="datetimeFigureOut">
              <a:rPr lang="sl-SI" smtClean="0"/>
              <a:t>9. 04. 2020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45235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44995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9DD1C07-2E27-4442-B72E-21C7B9B75F60}" type="datetimeFigureOut">
              <a:rPr lang="sl-SI" smtClean="0"/>
              <a:t>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72A94D-B664-4829-95F9-9104E8069949}" type="slidenum">
              <a:rPr lang="sl-SI" smtClean="0"/>
              <a:t>‹#›</a:t>
            </a:fld>
            <a:endParaRPr lang="sl-SI"/>
          </a:p>
        </p:txBody>
      </p:sp>
    </p:spTree>
    <p:extLst>
      <p:ext uri="{BB962C8B-B14F-4D97-AF65-F5344CB8AC3E}">
        <p14:creationId xmlns:p14="http://schemas.microsoft.com/office/powerpoint/2010/main" val="3716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DD1C07-2E27-4442-B72E-21C7B9B75F60}" type="datetimeFigureOut">
              <a:rPr lang="sl-SI" smtClean="0"/>
              <a:t>9. 04. 2020</a:t>
            </a:fld>
            <a:endParaRPr lang="sl-SI"/>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l-SI"/>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772A94D-B664-4829-95F9-9104E8069949}" type="slidenum">
              <a:rPr lang="sl-SI" smtClean="0"/>
              <a:t>‹#›</a:t>
            </a:fld>
            <a:endParaRPr lang="sl-SI"/>
          </a:p>
        </p:txBody>
      </p:sp>
    </p:spTree>
    <p:extLst>
      <p:ext uri="{BB962C8B-B14F-4D97-AF65-F5344CB8AC3E}">
        <p14:creationId xmlns:p14="http://schemas.microsoft.com/office/powerpoint/2010/main" val="1756179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Živim zdravo</a:t>
            </a:r>
          </a:p>
        </p:txBody>
      </p:sp>
      <p:sp>
        <p:nvSpPr>
          <p:cNvPr id="3" name="Podnaslov 2"/>
          <p:cNvSpPr>
            <a:spLocks noGrp="1"/>
          </p:cNvSpPr>
          <p:nvPr>
            <p:ph type="subTitle" idx="1"/>
          </p:nvPr>
        </p:nvSpPr>
        <p:spPr/>
        <p:txBody>
          <a:bodyPr/>
          <a:lstStyle/>
          <a:p>
            <a:r>
              <a:rPr lang="sl-SI" dirty="0"/>
              <a:t>Vanja Resnik</a:t>
            </a:r>
          </a:p>
        </p:txBody>
      </p:sp>
    </p:spTree>
    <p:extLst>
      <p:ext uri="{BB962C8B-B14F-4D97-AF65-F5344CB8AC3E}">
        <p14:creationId xmlns:p14="http://schemas.microsoft.com/office/powerpoint/2010/main" val="70572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10364451" cy="1596177"/>
          </a:xfrm>
        </p:spPr>
        <p:txBody>
          <a:bodyPr/>
          <a:lstStyle/>
          <a:p>
            <a:pPr algn="l"/>
            <a:r>
              <a:rPr lang="sl-SI" dirty="0"/>
              <a:t>Prepiši miselni vzorec v zvezek:</a:t>
            </a:r>
          </a:p>
        </p:txBody>
      </p:sp>
      <p:sp>
        <p:nvSpPr>
          <p:cNvPr id="4" name="PoljeZBesedilom 3"/>
          <p:cNvSpPr txBox="1"/>
          <p:nvPr/>
        </p:nvSpPr>
        <p:spPr>
          <a:xfrm>
            <a:off x="4467497" y="3361509"/>
            <a:ext cx="2838994" cy="369332"/>
          </a:xfrm>
          <a:prstGeom prst="rect">
            <a:avLst/>
          </a:prstGeom>
          <a:noFill/>
        </p:spPr>
        <p:txBody>
          <a:bodyPr wrap="square" rtlCol="0">
            <a:spAutoFit/>
          </a:bodyPr>
          <a:lstStyle/>
          <a:p>
            <a:pPr algn="ctr"/>
            <a:r>
              <a:rPr lang="sl-SI" dirty="0"/>
              <a:t>SKRB ZA ZDRAVJE</a:t>
            </a:r>
          </a:p>
        </p:txBody>
      </p:sp>
      <p:cxnSp>
        <p:nvCxnSpPr>
          <p:cNvPr id="6" name="Raven povezovalnik 5"/>
          <p:cNvCxnSpPr/>
          <p:nvPr/>
        </p:nvCxnSpPr>
        <p:spPr>
          <a:xfrm flipV="1">
            <a:off x="7489371" y="2708366"/>
            <a:ext cx="940526" cy="365760"/>
          </a:xfrm>
          <a:prstGeom prst="line">
            <a:avLst/>
          </a:prstGeom>
        </p:spPr>
        <p:style>
          <a:lnRef idx="1">
            <a:schemeClr val="accent1"/>
          </a:lnRef>
          <a:fillRef idx="0">
            <a:schemeClr val="accent1"/>
          </a:fillRef>
          <a:effectRef idx="0">
            <a:schemeClr val="accent1"/>
          </a:effectRef>
          <a:fontRef idx="minor">
            <a:schemeClr val="tx1"/>
          </a:fontRef>
        </p:style>
      </p:cxnSp>
      <p:sp>
        <p:nvSpPr>
          <p:cNvPr id="7" name="PoljeZBesedilom 6"/>
          <p:cNvSpPr txBox="1"/>
          <p:nvPr/>
        </p:nvSpPr>
        <p:spPr>
          <a:xfrm>
            <a:off x="8612777" y="2490651"/>
            <a:ext cx="2002972" cy="369332"/>
          </a:xfrm>
          <a:prstGeom prst="rect">
            <a:avLst/>
          </a:prstGeom>
          <a:noFill/>
        </p:spPr>
        <p:txBody>
          <a:bodyPr wrap="square" rtlCol="0">
            <a:spAutoFit/>
          </a:bodyPr>
          <a:lstStyle/>
          <a:p>
            <a:r>
              <a:rPr lang="sl-SI" dirty="0"/>
              <a:t>Zdrava prehrana</a:t>
            </a:r>
          </a:p>
        </p:txBody>
      </p:sp>
      <p:cxnSp>
        <p:nvCxnSpPr>
          <p:cNvPr id="9" name="Raven povezovalnik 8"/>
          <p:cNvCxnSpPr/>
          <p:nvPr/>
        </p:nvCxnSpPr>
        <p:spPr>
          <a:xfrm>
            <a:off x="7088777" y="3927566"/>
            <a:ext cx="1036320" cy="5921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PoljeZBesedilom 9"/>
          <p:cNvSpPr txBox="1"/>
          <p:nvPr/>
        </p:nvSpPr>
        <p:spPr>
          <a:xfrm>
            <a:off x="8360229" y="4328160"/>
            <a:ext cx="2760617" cy="369332"/>
          </a:xfrm>
          <a:prstGeom prst="rect">
            <a:avLst/>
          </a:prstGeom>
          <a:noFill/>
        </p:spPr>
        <p:txBody>
          <a:bodyPr wrap="square" rtlCol="0">
            <a:spAutoFit/>
          </a:bodyPr>
          <a:lstStyle/>
          <a:p>
            <a:r>
              <a:rPr lang="sl-SI" dirty="0"/>
              <a:t>Telesna aktivnost</a:t>
            </a:r>
          </a:p>
        </p:txBody>
      </p:sp>
      <p:cxnSp>
        <p:nvCxnSpPr>
          <p:cNvPr id="12" name="Raven povezovalnik 11"/>
          <p:cNvCxnSpPr/>
          <p:nvPr/>
        </p:nvCxnSpPr>
        <p:spPr>
          <a:xfrm flipH="1">
            <a:off x="5408023" y="4014651"/>
            <a:ext cx="104503" cy="757646"/>
          </a:xfrm>
          <a:prstGeom prst="line">
            <a:avLst/>
          </a:prstGeom>
        </p:spPr>
        <p:style>
          <a:lnRef idx="1">
            <a:schemeClr val="accent1"/>
          </a:lnRef>
          <a:fillRef idx="0">
            <a:schemeClr val="accent1"/>
          </a:fillRef>
          <a:effectRef idx="0">
            <a:schemeClr val="accent1"/>
          </a:effectRef>
          <a:fontRef idx="minor">
            <a:schemeClr val="tx1"/>
          </a:fontRef>
        </p:style>
      </p:cxnSp>
      <p:sp>
        <p:nvSpPr>
          <p:cNvPr id="13" name="PoljeZBesedilom 12"/>
          <p:cNvSpPr txBox="1"/>
          <p:nvPr/>
        </p:nvSpPr>
        <p:spPr>
          <a:xfrm>
            <a:off x="4406537" y="4920343"/>
            <a:ext cx="2447108" cy="369332"/>
          </a:xfrm>
          <a:prstGeom prst="rect">
            <a:avLst/>
          </a:prstGeom>
          <a:noFill/>
        </p:spPr>
        <p:txBody>
          <a:bodyPr wrap="square" rtlCol="0">
            <a:spAutoFit/>
          </a:bodyPr>
          <a:lstStyle/>
          <a:p>
            <a:r>
              <a:rPr lang="sl-SI" dirty="0"/>
              <a:t>Osebna higiena</a:t>
            </a:r>
          </a:p>
        </p:txBody>
      </p:sp>
      <p:sp>
        <p:nvSpPr>
          <p:cNvPr id="14" name="PoljeZBesedilom 13"/>
          <p:cNvSpPr txBox="1"/>
          <p:nvPr/>
        </p:nvSpPr>
        <p:spPr>
          <a:xfrm>
            <a:off x="1785256" y="3365974"/>
            <a:ext cx="1637212" cy="369332"/>
          </a:xfrm>
          <a:prstGeom prst="rect">
            <a:avLst/>
          </a:prstGeom>
          <a:noFill/>
        </p:spPr>
        <p:txBody>
          <a:bodyPr wrap="square" rtlCol="0">
            <a:spAutoFit/>
          </a:bodyPr>
          <a:lstStyle/>
          <a:p>
            <a:r>
              <a:rPr lang="sl-SI" dirty="0"/>
              <a:t>Počitek </a:t>
            </a:r>
          </a:p>
        </p:txBody>
      </p:sp>
      <p:sp>
        <p:nvSpPr>
          <p:cNvPr id="15" name="PoljeZBesedilom 14"/>
          <p:cNvSpPr txBox="1"/>
          <p:nvPr/>
        </p:nvSpPr>
        <p:spPr>
          <a:xfrm>
            <a:off x="3979817" y="2186635"/>
            <a:ext cx="1272656" cy="369332"/>
          </a:xfrm>
          <a:prstGeom prst="rect">
            <a:avLst/>
          </a:prstGeom>
          <a:noFill/>
        </p:spPr>
        <p:txBody>
          <a:bodyPr wrap="none" rtlCol="0">
            <a:spAutoFit/>
          </a:bodyPr>
          <a:lstStyle/>
          <a:p>
            <a:r>
              <a:rPr lang="sl-SI" dirty="0"/>
              <a:t>Dobra volja</a:t>
            </a:r>
          </a:p>
        </p:txBody>
      </p:sp>
      <p:cxnSp>
        <p:nvCxnSpPr>
          <p:cNvPr id="17" name="Raven povezovalnik 16"/>
          <p:cNvCxnSpPr/>
          <p:nvPr/>
        </p:nvCxnSpPr>
        <p:spPr>
          <a:xfrm>
            <a:off x="5094514" y="2675317"/>
            <a:ext cx="365760" cy="599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ven povezovalnik 18"/>
          <p:cNvCxnSpPr/>
          <p:nvPr/>
        </p:nvCxnSpPr>
        <p:spPr>
          <a:xfrm>
            <a:off x="3640183" y="3546175"/>
            <a:ext cx="1193074"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6 zlatih načel zdrave prehrane - Aktivni.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0318" y="2865885"/>
            <a:ext cx="2412082" cy="13605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mmer Camps 2017 - LifeWay Church | Federal Way, 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55" y="4944260"/>
            <a:ext cx="2597926" cy="1723697"/>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6" descr="So stvari, ki jih počnemo z namenom, da zaščitimo sebe in okolj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130" name="Picture 10" descr="Higiena rok – ključ do zdravja - Aktivni.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5802" y="5224421"/>
            <a:ext cx="2977423" cy="187577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noring Treatment – Aplikacije v Googlu Pl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000" y="3977608"/>
            <a:ext cx="1487101" cy="148710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OGOD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665" y="1362603"/>
            <a:ext cx="2665272" cy="139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6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Bolezen </a:t>
            </a:r>
            <a:r>
              <a:rPr lang="sl-SI" sz="1800" dirty="0">
                <a:solidFill>
                  <a:srgbClr val="FF0000"/>
                </a:solidFill>
              </a:rPr>
              <a:t>(v zvezek zapiši le naslov)</a:t>
            </a:r>
            <a:endParaRPr lang="sl-SI" dirty="0">
              <a:solidFill>
                <a:srgbClr val="FF0000"/>
              </a:solidFill>
            </a:endParaRPr>
          </a:p>
        </p:txBody>
      </p:sp>
      <p:sp>
        <p:nvSpPr>
          <p:cNvPr id="3" name="Označba mesta vsebine 2"/>
          <p:cNvSpPr>
            <a:spLocks noGrp="1"/>
          </p:cNvSpPr>
          <p:nvPr>
            <p:ph sz="quarter" idx="13"/>
          </p:nvPr>
        </p:nvSpPr>
        <p:spPr>
          <a:xfrm>
            <a:off x="913775" y="1949080"/>
            <a:ext cx="10119985" cy="4495263"/>
          </a:xfrm>
        </p:spPr>
        <p:txBody>
          <a:bodyPr>
            <a:normAutofit/>
          </a:bodyPr>
          <a:lstStyle/>
          <a:p>
            <a:r>
              <a:rPr lang="sl-SI" dirty="0"/>
              <a:t>Kaj je bolezen? </a:t>
            </a:r>
          </a:p>
          <a:p>
            <a:pPr marL="0" indent="0">
              <a:buNone/>
            </a:pPr>
            <a:r>
              <a:rPr lang="sl-SI" dirty="0"/>
              <a:t>	ko se v telesu čezmerno namnožijo mikroorganizmi, zbolimo.</a:t>
            </a:r>
          </a:p>
          <a:p>
            <a:endParaRPr lang="sl-SI" dirty="0"/>
          </a:p>
          <a:p>
            <a:r>
              <a:rPr lang="sl-SI" dirty="0"/>
              <a:t>Kakšni pa so mikrobi?</a:t>
            </a:r>
          </a:p>
          <a:p>
            <a:pPr marL="0" indent="0">
              <a:buNone/>
            </a:pPr>
            <a:r>
              <a:rPr lang="sl-SI" dirty="0"/>
              <a:t>	mikrobov ne vidimo s prostim očesom.</a:t>
            </a:r>
          </a:p>
          <a:p>
            <a:pPr marL="0" indent="0">
              <a:buNone/>
            </a:pPr>
            <a:r>
              <a:rPr lang="sl-SI" dirty="0"/>
              <a:t>	nekateri izmed njih so dobri za naše telo,</a:t>
            </a:r>
          </a:p>
          <a:p>
            <a:pPr marL="0" indent="0">
              <a:buNone/>
            </a:pPr>
            <a:r>
              <a:rPr lang="sl-SI" dirty="0"/>
              <a:t>	zaradi drugih pa zbolimo.</a:t>
            </a:r>
          </a:p>
          <a:p>
            <a:pPr marL="0" indent="0">
              <a:buNone/>
            </a:pPr>
            <a:r>
              <a:rPr lang="sl-SI" dirty="0"/>
              <a:t>	</a:t>
            </a:r>
          </a:p>
        </p:txBody>
      </p:sp>
      <p:pic>
        <p:nvPicPr>
          <p:cNvPr id="2050" name="Picture 2" descr="Jauni mikrobi var kļūt par «jaunu normu» - Apollo.lv - Horoskop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679" y="4056788"/>
            <a:ext cx="3275166" cy="216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19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quarter" idx="13"/>
          </p:nvPr>
        </p:nvSpPr>
        <p:spPr>
          <a:xfrm>
            <a:off x="757019" y="695046"/>
            <a:ext cx="10363826" cy="3424107"/>
          </a:xfrm>
        </p:spPr>
        <p:txBody>
          <a:bodyPr/>
          <a:lstStyle/>
          <a:p>
            <a:r>
              <a:rPr lang="sl-SI" dirty="0"/>
              <a:t>Mikrobi pridejo v naše telo skozi usta, nos in rane. </a:t>
            </a:r>
          </a:p>
          <a:p>
            <a:r>
              <a:rPr lang="sl-SI" dirty="0"/>
              <a:t>Da jih ne vnesemo v usta, si moramo dobro umiti roke in tudi hrano, ki jo zaužijemo.</a:t>
            </a:r>
          </a:p>
          <a:p>
            <a:endParaRPr lang="sl-SI" dirty="0"/>
          </a:p>
          <a:p>
            <a:r>
              <a:rPr lang="sl-SI" dirty="0"/>
              <a:t>Mikrobi lahko v naše telo pridejo tudi s piki živali, lahko se prenesejo iz živali na človeka, preko okužene rane, lahko se prenaša s človeka na človeka ...)</a:t>
            </a:r>
          </a:p>
        </p:txBody>
      </p:sp>
    </p:spTree>
    <p:extLst>
      <p:ext uri="{BB962C8B-B14F-4D97-AF65-F5344CB8AC3E}">
        <p14:creationId xmlns:p14="http://schemas.microsoft.com/office/powerpoint/2010/main" val="329108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17105" y="183841"/>
            <a:ext cx="10364451" cy="1596177"/>
          </a:xfrm>
        </p:spPr>
        <p:txBody>
          <a:bodyPr/>
          <a:lstStyle/>
          <a:p>
            <a:r>
              <a:rPr lang="sl-SI" dirty="0"/>
              <a:t>Zanimivost:</a:t>
            </a:r>
          </a:p>
        </p:txBody>
      </p:sp>
      <p:pic>
        <p:nvPicPr>
          <p:cNvPr id="3074" name="Picture 2" descr="Ali veste, kateri škodljivi mikrobi se lahko nahajajo na naših ..."/>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20987" y="368592"/>
            <a:ext cx="6993097" cy="641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6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3200" dirty="0"/>
              <a:t>Ko zbolimo:</a:t>
            </a:r>
          </a:p>
        </p:txBody>
      </p:sp>
      <p:sp>
        <p:nvSpPr>
          <p:cNvPr id="3" name="Označba mesta vsebine 2"/>
          <p:cNvSpPr>
            <a:spLocks noGrp="1"/>
          </p:cNvSpPr>
          <p:nvPr>
            <p:ph sz="quarter" idx="13"/>
          </p:nvPr>
        </p:nvSpPr>
        <p:spPr>
          <a:xfrm>
            <a:off x="774437" y="1696532"/>
            <a:ext cx="10363826" cy="5017777"/>
          </a:xfrm>
        </p:spPr>
        <p:txBody>
          <a:bodyPr>
            <a:normAutofit/>
          </a:bodyPr>
          <a:lstStyle/>
          <a:p>
            <a:r>
              <a:rPr lang="sl-SI" dirty="0"/>
              <a:t>Se slabo počutimo,</a:t>
            </a:r>
          </a:p>
          <a:p>
            <a:r>
              <a:rPr lang="sl-SI" dirty="0"/>
              <a:t>Smo utrujeni,</a:t>
            </a:r>
          </a:p>
          <a:p>
            <a:r>
              <a:rPr lang="sl-SI" dirty="0"/>
              <a:t>Imamo bolečine</a:t>
            </a:r>
          </a:p>
          <a:p>
            <a:r>
              <a:rPr lang="sl-SI" dirty="0"/>
              <a:t>Lahko imamo povišano telesno temperaturo.</a:t>
            </a:r>
          </a:p>
          <a:p>
            <a:endParaRPr lang="sl-SI" dirty="0"/>
          </a:p>
          <a:p>
            <a:pPr marL="0" indent="0">
              <a:buNone/>
            </a:pPr>
            <a:endParaRPr lang="sl-SI" dirty="0"/>
          </a:p>
          <a:p>
            <a:pPr marL="0" indent="0">
              <a:buNone/>
            </a:pPr>
            <a:endParaRPr lang="sl-SI" dirty="0"/>
          </a:p>
          <a:p>
            <a:pPr marL="0" indent="0">
              <a:buNone/>
            </a:pPr>
            <a:r>
              <a:rPr lang="sl-SI" sz="1800" dirty="0"/>
              <a:t>Zato obiščemo zdravnika, ki nam </a:t>
            </a:r>
          </a:p>
          <a:p>
            <a:pPr marL="0" indent="0">
              <a:buNone/>
            </a:pPr>
            <a:r>
              <a:rPr lang="sl-SI" sz="1800" dirty="0"/>
              <a:t>predpiše počitek, dovolj tekočine in </a:t>
            </a:r>
          </a:p>
          <a:p>
            <a:pPr marL="0" indent="0">
              <a:buNone/>
            </a:pPr>
            <a:r>
              <a:rPr lang="sl-SI" sz="1800" dirty="0"/>
              <a:t>lahko dobimo tudi zdravila.</a:t>
            </a:r>
          </a:p>
          <a:p>
            <a:endParaRPr lang="sl-SI" dirty="0"/>
          </a:p>
        </p:txBody>
      </p:sp>
      <p:pic>
        <p:nvPicPr>
          <p:cNvPr id="4098" name="Picture 2" descr="Geratherm Classic XL analogni telesni termometer brez živeg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544" y="0"/>
            <a:ext cx="2581456" cy="25814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azlogov za spomladansko utrujenost je več - Zanimivosti - Govo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233" y="1213439"/>
            <a:ext cx="2879725" cy="28797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an dejavnosti - ZDRAVNIK (19. marec 2013) - OSNOVNA ŠOLA POL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726" y="3990975"/>
            <a:ext cx="16002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Zdravilni učinki in uporaba trpotca - Zeleni sv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5507" y="5228273"/>
            <a:ext cx="2077176" cy="155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95359" y="618517"/>
            <a:ext cx="3222171" cy="5686489"/>
          </a:xfrm>
        </p:spPr>
        <p:txBody>
          <a:bodyPr>
            <a:normAutofit/>
          </a:bodyPr>
          <a:lstStyle/>
          <a:p>
            <a:pPr algn="l"/>
            <a:r>
              <a:rPr lang="sl-SI" sz="2800" dirty="0"/>
              <a:t>Razmisli za katero bolezen gre. </a:t>
            </a:r>
            <a:br>
              <a:rPr lang="sl-SI" sz="2800" dirty="0"/>
            </a:br>
            <a:br>
              <a:rPr lang="sl-SI" sz="2800" dirty="0"/>
            </a:br>
            <a:r>
              <a:rPr lang="sl-SI" sz="1600" dirty="0">
                <a:solidFill>
                  <a:srgbClr val="FF0000"/>
                </a:solidFill>
              </a:rPr>
              <a:t>Če imaš možnost, natisni, če ne pa zapiši opisano bolezen v zvezek in pripiši dve lastnosti.</a:t>
            </a:r>
            <a:endParaRPr lang="sl-SI" sz="2800" dirty="0">
              <a:solidFill>
                <a:srgbClr val="FF0000"/>
              </a:solidFill>
            </a:endParaRPr>
          </a:p>
        </p:txBody>
      </p:sp>
      <p:graphicFrame>
        <p:nvGraphicFramePr>
          <p:cNvPr id="4" name="Označba mesta vsebine 3"/>
          <p:cNvGraphicFramePr>
            <a:graphicFrameLocks noGrp="1"/>
          </p:cNvGraphicFramePr>
          <p:nvPr>
            <p:ph sz="quarter" idx="13"/>
            <p:extLst>
              <p:ext uri="{D42A27DB-BD31-4B8C-83A1-F6EECF244321}">
                <p14:modId xmlns:p14="http://schemas.microsoft.com/office/powerpoint/2010/main" val="920485010"/>
              </p:ext>
            </p:extLst>
          </p:nvPr>
        </p:nvGraphicFramePr>
        <p:xfrm>
          <a:off x="0" y="0"/>
          <a:ext cx="8447314" cy="6962763"/>
        </p:xfrm>
        <a:graphic>
          <a:graphicData uri="http://schemas.openxmlformats.org/drawingml/2006/table">
            <a:tbl>
              <a:tblPr firstRow="1" firstCol="1" bandRow="1">
                <a:tableStyleId>{5C22544A-7EE6-4342-B048-85BDC9FD1C3A}</a:tableStyleId>
              </a:tblPr>
              <a:tblGrid>
                <a:gridCol w="4223657">
                  <a:extLst>
                    <a:ext uri="{9D8B030D-6E8A-4147-A177-3AD203B41FA5}">
                      <a16:colId xmlns:a16="http://schemas.microsoft.com/office/drawing/2014/main" val="2709676838"/>
                    </a:ext>
                  </a:extLst>
                </a:gridCol>
                <a:gridCol w="4223657">
                  <a:extLst>
                    <a:ext uri="{9D8B030D-6E8A-4147-A177-3AD203B41FA5}">
                      <a16:colId xmlns:a16="http://schemas.microsoft.com/office/drawing/2014/main" val="671862543"/>
                    </a:ext>
                  </a:extLst>
                </a:gridCol>
              </a:tblGrid>
              <a:tr h="2186757">
                <a:tc>
                  <a:txBody>
                    <a:bodyPr/>
                    <a:lstStyle/>
                    <a:p>
                      <a:pPr algn="just">
                        <a:spcAft>
                          <a:spcPts val="0"/>
                        </a:spcAft>
                      </a:pPr>
                      <a:r>
                        <a:rPr lang="sl-SI" sz="1400">
                          <a:effectLst/>
                        </a:rPr>
                        <a:t> </a:t>
                      </a:r>
                      <a:endParaRPr lang="sl-SI" sz="1200">
                        <a:effectLst/>
                      </a:endParaRPr>
                    </a:p>
                    <a:p>
                      <a:pPr algn="just">
                        <a:spcAft>
                          <a:spcPts val="0"/>
                        </a:spcAft>
                      </a:pPr>
                      <a:r>
                        <a:rPr lang="sl-SI" sz="1400">
                          <a:effectLst/>
                        </a:rPr>
                        <a:t> </a:t>
                      </a:r>
                      <a:endParaRPr lang="sl-SI" sz="1200">
                        <a:effectLst/>
                      </a:endParaRPr>
                    </a:p>
                    <a:p>
                      <a:pPr algn="just">
                        <a:spcAft>
                          <a:spcPts val="0"/>
                        </a:spcAft>
                      </a:pPr>
                      <a:r>
                        <a:rPr lang="sl-SI" sz="1400">
                          <a:effectLst/>
                        </a:rPr>
                        <a:t>Metka je v ponedeljek dobila vročino. Mrazilo jo je, bolelo jo je grlo. Imela je močan glavobol, bolečine v trebuhu in mišicah. Ko je želela pojesti kosilo, je imela težave s požiranjem. Odšla je k zdravniku. Ta ji je predpisal antibiotike, saj je zbolela za a ...</a:t>
                      </a:r>
                      <a:endParaRPr lang="sl-SI" sz="1200">
                        <a:effectLst/>
                      </a:endParaRPr>
                    </a:p>
                    <a:p>
                      <a:pPr marL="171450" marR="228600" fontAlgn="base">
                        <a:lnSpc>
                          <a:spcPts val="1575"/>
                        </a:lnSpc>
                        <a:spcAft>
                          <a:spcPts val="0"/>
                        </a:spcAft>
                      </a:pPr>
                      <a:r>
                        <a:rPr lang="sl-SI" sz="1400">
                          <a:effectLst/>
                        </a:rPr>
                        <a:t> </a:t>
                      </a:r>
                      <a:endParaRPr lang="sl-SI" sz="1200">
                        <a:effectLst/>
                      </a:endParaRPr>
                    </a:p>
                    <a:p>
                      <a:pPr marL="171450" marR="228600" fontAlgn="base">
                        <a:lnSpc>
                          <a:spcPts val="1575"/>
                        </a:lnSpc>
                        <a:spcAft>
                          <a:spcPts val="0"/>
                        </a:spcAft>
                      </a:pPr>
                      <a:r>
                        <a:rPr lang="sl-SI" sz="1400">
                          <a:effectLst/>
                        </a:rPr>
                        <a:t> </a:t>
                      </a:r>
                      <a:endParaRPr lang="sl-SI" sz="1200">
                        <a:effectLst/>
                        <a:latin typeface="Times New Roman" panose="02020603050405020304" pitchFamily="18" charset="0"/>
                        <a:ea typeface="Calibri" panose="020F0502020204030204" pitchFamily="34" charset="0"/>
                      </a:endParaRPr>
                    </a:p>
                  </a:txBody>
                  <a:tcPr marL="35450" marR="35450" marT="0" marB="0"/>
                </a:tc>
                <a:tc>
                  <a:txBody>
                    <a:bodyPr/>
                    <a:lstStyle/>
                    <a:p>
                      <a:pPr>
                        <a:spcAft>
                          <a:spcPts val="0"/>
                        </a:spcAft>
                      </a:pPr>
                      <a:r>
                        <a:rPr lang="sl-SI" sz="1400">
                          <a:effectLst/>
                        </a:rPr>
                        <a:t> </a:t>
                      </a:r>
                      <a:endParaRPr lang="sl-SI" sz="1200">
                        <a:effectLst/>
                      </a:endParaRPr>
                    </a:p>
                    <a:p>
                      <a:pPr>
                        <a:spcAft>
                          <a:spcPts val="0"/>
                        </a:spcAft>
                      </a:pPr>
                      <a:r>
                        <a:rPr lang="sl-SI" sz="1400">
                          <a:effectLst/>
                        </a:rPr>
                        <a:t> </a:t>
                      </a:r>
                      <a:endParaRPr lang="sl-SI" sz="1200">
                        <a:effectLst/>
                      </a:endParaRPr>
                    </a:p>
                    <a:p>
                      <a:pPr>
                        <a:spcAft>
                          <a:spcPts val="0"/>
                        </a:spcAft>
                      </a:pPr>
                      <a:r>
                        <a:rPr lang="sl-SI" sz="1400">
                          <a:effectLst/>
                        </a:rPr>
                        <a:t>Jaka se je odpravljal v šolo. Opazil je, da so se mu na trebuhu pojavili mehurčki. Nekateri so se že spremenili v kraste. Odšel je k zdravniku. Povedal mu je, da je zbolel za nalezljivo boleznijo, zato ne sme  v šolo. Kasneje so se mu izpuščaji razširili po vsem telesu, kar ga je zelo srbelo. Zbolel je za n ...</a:t>
                      </a:r>
                      <a:endParaRPr lang="sl-SI" sz="1200">
                        <a:effectLst/>
                      </a:endParaRPr>
                    </a:p>
                    <a:p>
                      <a:pPr>
                        <a:spcAft>
                          <a:spcPts val="0"/>
                        </a:spcAft>
                      </a:pPr>
                      <a:r>
                        <a:rPr lang="sl-SI" sz="1400">
                          <a:effectLst/>
                        </a:rPr>
                        <a:t> </a:t>
                      </a:r>
                      <a:endParaRPr lang="sl-SI" sz="1200">
                        <a:effectLst/>
                        <a:latin typeface="Times New Roman" panose="02020603050405020304" pitchFamily="18" charset="0"/>
                        <a:ea typeface="Calibri" panose="020F0502020204030204" pitchFamily="34" charset="0"/>
                      </a:endParaRPr>
                    </a:p>
                  </a:txBody>
                  <a:tcPr marL="35450" marR="35450" marT="0" marB="0"/>
                </a:tc>
                <a:extLst>
                  <a:ext uri="{0D108BD9-81ED-4DB2-BD59-A6C34878D82A}">
                    <a16:rowId xmlns:a16="http://schemas.microsoft.com/office/drawing/2014/main" val="3113281376"/>
                  </a:ext>
                </a:extLst>
              </a:tr>
              <a:tr h="2429046">
                <a:tc>
                  <a:txBody>
                    <a:bodyPr/>
                    <a:lstStyle/>
                    <a:p>
                      <a:pPr>
                        <a:spcAft>
                          <a:spcPts val="0"/>
                        </a:spcAft>
                      </a:pPr>
                      <a:r>
                        <a:rPr lang="sl-SI" sz="1400">
                          <a:effectLst/>
                        </a:rPr>
                        <a:t> </a:t>
                      </a:r>
                      <a:endParaRPr lang="sl-SI" sz="1200">
                        <a:effectLst/>
                      </a:endParaRPr>
                    </a:p>
                    <a:p>
                      <a:pPr>
                        <a:spcAft>
                          <a:spcPts val="0"/>
                        </a:spcAft>
                      </a:pPr>
                      <a:r>
                        <a:rPr lang="sl-SI" sz="1400">
                          <a:effectLst/>
                        </a:rPr>
                        <a:t> </a:t>
                      </a:r>
                      <a:endParaRPr lang="sl-SI" sz="1200">
                        <a:effectLst/>
                      </a:endParaRPr>
                    </a:p>
                    <a:p>
                      <a:pPr>
                        <a:spcAft>
                          <a:spcPts val="0"/>
                        </a:spcAft>
                      </a:pPr>
                      <a:r>
                        <a:rPr lang="sl-SI" sz="1400">
                          <a:effectLst/>
                        </a:rPr>
                        <a:t>Jan je zbolel. Začela ga je boleti glavo, dobil je visoko vročino. Popoldne je imel še suh kašelj, treslo ga je. Dobil je hude bolečine v mišicah in kosteh. Slabo mu je bilo, ni imel apetita, da bi pojedel kosilo. Odšel je k zdravniku. Ta me je povedal, da gre za nalezljivo bolezen, zato naj ostane doma in pije veliko tekočine. Antibiotikov ni dobil, saj je zbolel za g ...</a:t>
                      </a:r>
                      <a:endParaRPr lang="sl-SI" sz="1200">
                        <a:effectLst/>
                      </a:endParaRPr>
                    </a:p>
                    <a:p>
                      <a:pPr>
                        <a:spcAft>
                          <a:spcPts val="0"/>
                        </a:spcAft>
                      </a:pPr>
                      <a:r>
                        <a:rPr lang="sl-SI" sz="1400">
                          <a:effectLst/>
                        </a:rPr>
                        <a:t> </a:t>
                      </a:r>
                      <a:endParaRPr lang="sl-SI" sz="1200">
                        <a:effectLst/>
                      </a:endParaRPr>
                    </a:p>
                    <a:p>
                      <a:pPr>
                        <a:spcAft>
                          <a:spcPts val="0"/>
                        </a:spcAft>
                      </a:pPr>
                      <a:r>
                        <a:rPr lang="sl-SI" sz="1400">
                          <a:effectLst/>
                        </a:rPr>
                        <a:t> </a:t>
                      </a:r>
                      <a:endParaRPr lang="sl-SI" sz="1200">
                        <a:effectLst/>
                        <a:latin typeface="Times New Roman" panose="02020603050405020304" pitchFamily="18" charset="0"/>
                        <a:ea typeface="Calibri" panose="020F0502020204030204" pitchFamily="34" charset="0"/>
                      </a:endParaRPr>
                    </a:p>
                  </a:txBody>
                  <a:tcPr marL="35450" marR="35450" marT="0" marB="0"/>
                </a:tc>
                <a:tc>
                  <a:txBody>
                    <a:bodyPr/>
                    <a:lstStyle/>
                    <a:p>
                      <a:pPr>
                        <a:spcAft>
                          <a:spcPts val="0"/>
                        </a:spcAft>
                      </a:pPr>
                      <a:r>
                        <a:rPr lang="sl-SI" sz="1400">
                          <a:effectLst/>
                        </a:rPr>
                        <a:t> </a:t>
                      </a:r>
                    </a:p>
                    <a:p>
                      <a:pPr>
                        <a:spcAft>
                          <a:spcPts val="0"/>
                        </a:spcAft>
                      </a:pPr>
                      <a:r>
                        <a:rPr lang="sl-SI" sz="1400">
                          <a:effectLst/>
                        </a:rPr>
                        <a:t> </a:t>
                      </a:r>
                    </a:p>
                    <a:p>
                      <a:pPr>
                        <a:spcAft>
                          <a:spcPts val="0"/>
                        </a:spcAft>
                      </a:pPr>
                      <a:r>
                        <a:rPr lang="sl-SI" sz="1400">
                          <a:effectLst/>
                        </a:rPr>
                        <a:t>Neža je pogosto kihala. Imela je zamašen nos in izcedek iz njega, zato je imela robčke ves čas pri sebi. Ker je mislila, da ima angino, je odšla k zdravniku.  Predpisal ji je le počitek in pitje čaja, kljub temu, da je imela rahle bolečine v žrelu. Ni zbolela za angino, pač pa  le za p ...</a:t>
                      </a:r>
                      <a:endParaRPr lang="sl-SI" sz="1400">
                        <a:effectLst/>
                        <a:latin typeface="Calibri" panose="020F0502020204030204" pitchFamily="34" charset="0"/>
                        <a:ea typeface="Calibri" panose="020F0502020204030204" pitchFamily="34" charset="0"/>
                      </a:endParaRPr>
                    </a:p>
                  </a:txBody>
                  <a:tcPr marL="35450" marR="35450" marT="0" marB="0"/>
                </a:tc>
                <a:extLst>
                  <a:ext uri="{0D108BD9-81ED-4DB2-BD59-A6C34878D82A}">
                    <a16:rowId xmlns:a16="http://schemas.microsoft.com/office/drawing/2014/main" val="2564865508"/>
                  </a:ext>
                </a:extLst>
              </a:tr>
              <a:tr h="2242196">
                <a:tc>
                  <a:txBody>
                    <a:bodyPr/>
                    <a:lstStyle/>
                    <a:p>
                      <a:pPr algn="just">
                        <a:spcAft>
                          <a:spcPts val="0"/>
                        </a:spcAft>
                      </a:pPr>
                      <a:r>
                        <a:rPr lang="sl-SI" sz="1400">
                          <a:effectLst/>
                        </a:rPr>
                        <a:t> </a:t>
                      </a:r>
                      <a:endParaRPr lang="sl-SI" sz="1200">
                        <a:effectLst/>
                      </a:endParaRPr>
                    </a:p>
                    <a:p>
                      <a:pPr algn="just">
                        <a:spcAft>
                          <a:spcPts val="0"/>
                        </a:spcAft>
                      </a:pPr>
                      <a:r>
                        <a:rPr lang="sl-SI" sz="1400">
                          <a:effectLst/>
                        </a:rPr>
                        <a:t> </a:t>
                      </a:r>
                      <a:endParaRPr lang="sl-SI" sz="1200">
                        <a:effectLst/>
                      </a:endParaRPr>
                    </a:p>
                    <a:p>
                      <a:pPr algn="just">
                        <a:spcAft>
                          <a:spcPts val="0"/>
                        </a:spcAft>
                      </a:pPr>
                      <a:r>
                        <a:rPr lang="sl-SI" sz="1400">
                          <a:effectLst/>
                        </a:rPr>
                        <a:t>Tina je zbolela. Dobila je visoko vročino, bruhala je in imela bolečine v žrelu. Bolel jo je trebušček, zato je mami pomislila, da ima morda angino. Peljala jo je k zdravniku. Tina je zelo težko požirala slino. Ko ji je zdravnik pogledal v usta, je bil njen jezik zelo škrlatno rdeč in hrapav, že skoraj malinaste barve. Povedal ji je, da nima angine, temveč š ...</a:t>
                      </a:r>
                      <a:endParaRPr lang="sl-SI" sz="1200">
                        <a:effectLst/>
                      </a:endParaRPr>
                    </a:p>
                    <a:p>
                      <a:pPr>
                        <a:spcAft>
                          <a:spcPts val="0"/>
                        </a:spcAft>
                      </a:pPr>
                      <a:r>
                        <a:rPr lang="sl-SI" sz="1400">
                          <a:effectLst/>
                        </a:rPr>
                        <a:t> </a:t>
                      </a:r>
                      <a:endParaRPr lang="sl-SI" sz="1200">
                        <a:effectLst/>
                      </a:endParaRPr>
                    </a:p>
                    <a:p>
                      <a:pPr>
                        <a:spcAft>
                          <a:spcPts val="0"/>
                        </a:spcAft>
                      </a:pPr>
                      <a:r>
                        <a:rPr lang="sl-SI" sz="1400">
                          <a:effectLst/>
                        </a:rPr>
                        <a:t> </a:t>
                      </a:r>
                      <a:endParaRPr lang="sl-SI" sz="1200">
                        <a:effectLst/>
                        <a:latin typeface="Times New Roman" panose="02020603050405020304" pitchFamily="18" charset="0"/>
                        <a:ea typeface="Calibri" panose="020F0502020204030204" pitchFamily="34" charset="0"/>
                      </a:endParaRPr>
                    </a:p>
                  </a:txBody>
                  <a:tcPr marL="35450" marR="35450" marT="0" marB="0"/>
                </a:tc>
                <a:tc>
                  <a:txBody>
                    <a:bodyPr/>
                    <a:lstStyle/>
                    <a:p>
                      <a:pPr>
                        <a:spcAft>
                          <a:spcPts val="0"/>
                        </a:spcAft>
                      </a:pPr>
                      <a:r>
                        <a:rPr lang="sl-SI" sz="1400" dirty="0">
                          <a:effectLst/>
                        </a:rPr>
                        <a:t> </a:t>
                      </a:r>
                      <a:endParaRPr lang="sl-SI" sz="1200" dirty="0">
                        <a:effectLst/>
                      </a:endParaRPr>
                    </a:p>
                    <a:p>
                      <a:pPr>
                        <a:spcAft>
                          <a:spcPts val="0"/>
                        </a:spcAft>
                      </a:pPr>
                      <a:r>
                        <a:rPr lang="sl-SI" sz="1400" dirty="0">
                          <a:effectLst/>
                        </a:rPr>
                        <a:t> </a:t>
                      </a:r>
                      <a:endParaRPr lang="sl-SI" sz="1200" dirty="0">
                        <a:effectLst/>
                      </a:endParaRPr>
                    </a:p>
                    <a:p>
                      <a:pPr>
                        <a:spcAft>
                          <a:spcPts val="0"/>
                        </a:spcAft>
                      </a:pPr>
                      <a:r>
                        <a:rPr lang="sl-SI" sz="1400" dirty="0">
                          <a:effectLst/>
                        </a:rPr>
                        <a:t>Jaku se je pojavil izcedek iz nosu. Za ušesi je imel povečane bezgavke. Odšel je k zdravniku. Le ta mu je povedal, da gre za nalezljivo bolezen. Na čelu, obrazu in trupu so se mu pojavili nežni, svetlo rdeči lisasti izpuščaji. Očka ga je klical kar »rdečko«. Bolezen, za katero je zbolel, pa se je imenovala r...</a:t>
                      </a:r>
                      <a:br>
                        <a:rPr lang="sl-SI" sz="1400" dirty="0">
                          <a:effectLst/>
                        </a:rPr>
                      </a:br>
                      <a:endParaRPr lang="sl-SI" sz="1200" dirty="0">
                        <a:effectLst/>
                        <a:latin typeface="Times New Roman" panose="02020603050405020304" pitchFamily="18" charset="0"/>
                        <a:ea typeface="Calibri" panose="020F0502020204030204" pitchFamily="34" charset="0"/>
                      </a:endParaRPr>
                    </a:p>
                  </a:txBody>
                  <a:tcPr marL="35450" marR="35450" marT="0" marB="0"/>
                </a:tc>
                <a:extLst>
                  <a:ext uri="{0D108BD9-81ED-4DB2-BD59-A6C34878D82A}">
                    <a16:rowId xmlns:a16="http://schemas.microsoft.com/office/drawing/2014/main" val="274505688"/>
                  </a:ext>
                </a:extLst>
              </a:tr>
            </a:tbl>
          </a:graphicData>
        </a:graphic>
      </p:graphicFrame>
    </p:spTree>
    <p:extLst>
      <p:ext uri="{BB962C8B-B14F-4D97-AF65-F5344CB8AC3E}">
        <p14:creationId xmlns:p14="http://schemas.microsoft.com/office/powerpoint/2010/main" val="251753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a:t>Poskus:</a:t>
            </a:r>
          </a:p>
        </p:txBody>
      </p:sp>
      <p:sp>
        <p:nvSpPr>
          <p:cNvPr id="3" name="Označba mesta vsebine 2"/>
          <p:cNvSpPr>
            <a:spLocks noGrp="1"/>
          </p:cNvSpPr>
          <p:nvPr>
            <p:ph sz="quarter" idx="13"/>
          </p:nvPr>
        </p:nvSpPr>
        <p:spPr/>
        <p:txBody>
          <a:bodyPr/>
          <a:lstStyle/>
          <a:p>
            <a:r>
              <a:rPr lang="sl-SI" dirty="0"/>
              <a:t>1. Izmeri si telesno temperaturo. (kakšna je normalna telesna temperatura?)</a:t>
            </a:r>
          </a:p>
          <a:p>
            <a:r>
              <a:rPr lang="sl-SI" dirty="0"/>
              <a:t>2. reši naloge v DZ na strani 86.</a:t>
            </a:r>
          </a:p>
        </p:txBody>
      </p:sp>
    </p:spTree>
    <p:extLst>
      <p:ext uri="{BB962C8B-B14F-4D97-AF65-F5344CB8AC3E}">
        <p14:creationId xmlns:p14="http://schemas.microsoft.com/office/powerpoint/2010/main" val="227255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sz="quarter" idx="13"/>
          </p:nvPr>
        </p:nvSpPr>
        <p:spPr/>
        <p:txBody>
          <a:bodyPr>
            <a:normAutofit/>
          </a:bodyPr>
          <a:lstStyle/>
          <a:p>
            <a:pPr marL="0" indent="0" algn="ctr">
              <a:buNone/>
            </a:pPr>
            <a:r>
              <a:rPr lang="sl-SI" sz="6600" dirty="0"/>
              <a:t>Lep dan! </a:t>
            </a:r>
            <a:r>
              <a:rPr lang="sl-SI" sz="6600" dirty="0">
                <a:sym typeface="Wingdings" panose="05000000000000000000" pitchFamily="2" charset="2"/>
              </a:rPr>
              <a:t></a:t>
            </a:r>
            <a:endParaRPr lang="sl-SI" sz="6600" dirty="0"/>
          </a:p>
        </p:txBody>
      </p:sp>
    </p:spTree>
    <p:extLst>
      <p:ext uri="{BB962C8B-B14F-4D97-AF65-F5344CB8AC3E}">
        <p14:creationId xmlns:p14="http://schemas.microsoft.com/office/powerpoint/2010/main" val="4059269530"/>
      </p:ext>
    </p:extLst>
  </p:cSld>
  <p:clrMapOvr>
    <a:masterClrMapping/>
  </p:clrMapOvr>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TM04033925[[fn=Kapljica]]</Template>
  <TotalTime>3641</TotalTime>
  <Words>678</Words>
  <Application>Microsoft Office PowerPoint</Application>
  <PresentationFormat>Širokozaslonsko</PresentationFormat>
  <Paragraphs>64</Paragraphs>
  <Slides>9</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Calibri</vt:lpstr>
      <vt:lpstr>Times New Roman</vt:lpstr>
      <vt:lpstr>Tw Cen MT</vt:lpstr>
      <vt:lpstr>Kapljica</vt:lpstr>
      <vt:lpstr>Živim zdravo</vt:lpstr>
      <vt:lpstr>Prepiši miselni vzorec v zvezek:</vt:lpstr>
      <vt:lpstr>Bolezen (v zvezek zapiši le naslov)</vt:lpstr>
      <vt:lpstr>PowerPointova predstavitev</vt:lpstr>
      <vt:lpstr>Zanimivost:</vt:lpstr>
      <vt:lpstr>Ko zbolimo:</vt:lpstr>
      <vt:lpstr>Razmisli za katero bolezen gre.   Če imaš možnost, natisni, če ne pa zapiši opisano bolezen v zvezek in pripiši dve lastnosti.</vt:lpstr>
      <vt:lpstr>Poskus:</vt:lpstr>
      <vt:lpstr>PowerPointova predstavitev</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Živim zdravo</dc:title>
  <dc:creator>OIVA</dc:creator>
  <cp:lastModifiedBy>VESNA PATERNOSTER</cp:lastModifiedBy>
  <cp:revision>7</cp:revision>
  <dcterms:created xsi:type="dcterms:W3CDTF">2020-04-03T07:13:16Z</dcterms:created>
  <dcterms:modified xsi:type="dcterms:W3CDTF">2020-04-09T16:00:01Z</dcterms:modified>
</cp:coreProperties>
</file>